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67" r:id="rId2"/>
    <p:sldId id="256" r:id="rId3"/>
    <p:sldId id="257" r:id="rId4"/>
    <p:sldId id="258" r:id="rId5"/>
    <p:sldId id="259" r:id="rId6"/>
    <p:sldId id="260" r:id="rId7"/>
    <p:sldId id="261" r:id="rId8"/>
    <p:sldId id="262" r:id="rId9"/>
    <p:sldId id="263"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3"/>
    <p:restoredTop sz="96197"/>
  </p:normalViewPr>
  <p:slideViewPr>
    <p:cSldViewPr snapToGrid="0" snapToObjects="1">
      <p:cViewPr varScale="1">
        <p:scale>
          <a:sx n="124" d="100"/>
          <a:sy n="124" d="100"/>
        </p:scale>
        <p:origin x="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208048B-57AF-4F53-BC84-8E0A1033FBEC}" type="datetimeFigureOut">
              <a:rPr lang="en-US" smtClean="0"/>
              <a:t>9/19/21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2212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69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9655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6731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3080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4499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2324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484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1772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7849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D208048B-57AF-4F53-BC84-8E0A1033FBEC}" type="datetimeFigureOut">
              <a:rPr lang="en-US" smtClean="0"/>
              <a:t>9/19/21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7974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208048B-57AF-4F53-BC84-8E0A1033FBEC}" type="datetimeFigureOut">
              <a:rPr lang="en-US" smtClean="0"/>
              <a:pPr/>
              <a:t>9/19/21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827287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BFB7A6-126C-9D4C-BC8A-3A0028EF78DE}"/>
              </a:ext>
            </a:extLst>
          </p:cNvPr>
          <p:cNvSpPr/>
          <p:nvPr/>
        </p:nvSpPr>
        <p:spPr>
          <a:xfrm>
            <a:off x="1613042" y="2086850"/>
            <a:ext cx="8712485" cy="3785652"/>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Elementary</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2800" dirty="0">
                <a:latin typeface="Calibri" panose="020F0502020204030204" pitchFamily="34" charset="0"/>
                <a:ea typeface="Calibri" panose="020F0502020204030204" pitchFamily="34" charset="0"/>
                <a:cs typeface="Times New Roman" panose="02020603050405020304" pitchFamily="18" charset="0"/>
              </a:rPr>
              <a:t>LS2 Kids and LS2 Pac</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At Twin Ridge Elementary School students can use the LS2 Kids and LS2 Pac systems to access information in the library media center. I have enclosed two separate PowerPoint presentations. One demonstrating how to use LS2 Kids and the other demonstrating how to use LS2 Pac. The PowerPoint slides will be color printed, cut out, laminated, hole-punched, and assembled in a binder. The binders will be available by each Chromebook self-browsing station in Twin Ridge’s Elementary School library media center. I will also provide each classroom teacher with a binder. These resources will also be uploaded to the media center’s Schoology pages to support students at home in quarantine due to COVID-19. </a:t>
            </a:r>
          </a:p>
        </p:txBody>
      </p:sp>
      <p:sp>
        <p:nvSpPr>
          <p:cNvPr id="5" name="TextBox 4">
            <a:extLst>
              <a:ext uri="{FF2B5EF4-FFF2-40B4-BE49-F238E27FC236}">
                <a16:creationId xmlns:a16="http://schemas.microsoft.com/office/drawing/2014/main" id="{AEB4DEE6-96A2-4343-B0B5-971F68F40C53}"/>
              </a:ext>
            </a:extLst>
          </p:cNvPr>
          <p:cNvSpPr txBox="1"/>
          <p:nvPr/>
        </p:nvSpPr>
        <p:spPr>
          <a:xfrm>
            <a:off x="565079" y="441789"/>
            <a:ext cx="6421348"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Maria Houston</a:t>
            </a:r>
          </a:p>
          <a:p>
            <a:r>
              <a:rPr lang="en-US" dirty="0">
                <a:latin typeface="Calibri" panose="020F0502020204030204" pitchFamily="34" charset="0"/>
                <a:cs typeface="Calibri" panose="020F0502020204030204" pitchFamily="34" charset="0"/>
              </a:rPr>
              <a:t>502 Organization and Access</a:t>
            </a:r>
          </a:p>
          <a:p>
            <a:r>
              <a:rPr lang="en-US" dirty="0">
                <a:latin typeface="Calibri" panose="020F0502020204030204" pitchFamily="34" charset="0"/>
                <a:cs typeface="Calibri" panose="020F0502020204030204" pitchFamily="34" charset="0"/>
              </a:rPr>
              <a:t>Instructor Jan </a:t>
            </a:r>
            <a:r>
              <a:rPr lang="en-US" dirty="0" err="1">
                <a:latin typeface="Calibri" panose="020F0502020204030204" pitchFamily="34" charset="0"/>
                <a:cs typeface="Calibri" panose="020F0502020204030204" pitchFamily="34" charset="0"/>
              </a:rPr>
              <a:t>Nies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19 September 2021</a:t>
            </a:r>
          </a:p>
        </p:txBody>
      </p:sp>
    </p:spTree>
    <p:extLst>
      <p:ext uri="{BB962C8B-B14F-4D97-AF65-F5344CB8AC3E}">
        <p14:creationId xmlns:p14="http://schemas.microsoft.com/office/powerpoint/2010/main" val="240782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5"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8"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4"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5"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6"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7"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8"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9"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0"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1"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2"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3"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35" name="Group 234">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36" name="Rectangle 235">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Isosceles Triangle 236">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Rectangle 237">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40" name="Rectangle 23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4790D9-8D1C-7A4B-934E-9C3B47F04B39}"/>
              </a:ext>
            </a:extLst>
          </p:cNvPr>
          <p:cNvSpPr>
            <a:spLocks noGrp="1"/>
          </p:cNvSpPr>
          <p:nvPr>
            <p:ph type="title"/>
          </p:nvPr>
        </p:nvSpPr>
        <p:spPr>
          <a:xfrm>
            <a:off x="7104382" y="346029"/>
            <a:ext cx="3877698" cy="2227881"/>
          </a:xfrm>
        </p:spPr>
        <p:txBody>
          <a:bodyPr vert="horz" lIns="228600" tIns="228600" rIns="228600" bIns="0" rtlCol="0" anchor="b">
            <a:normAutofit/>
          </a:bodyPr>
          <a:lstStyle/>
          <a:p>
            <a:pPr algn="l">
              <a:lnSpc>
                <a:spcPct val="80000"/>
              </a:lnSpc>
            </a:pPr>
            <a:r>
              <a:rPr lang="en-US" sz="2200" dirty="0">
                <a:solidFill>
                  <a:schemeClr val="tx2"/>
                </a:solidFill>
              </a:rPr>
              <a:t>Other important information you should know!</a:t>
            </a:r>
            <a:br>
              <a:rPr lang="en-US" sz="2200" dirty="0">
                <a:solidFill>
                  <a:schemeClr val="tx2"/>
                </a:solidFill>
              </a:rPr>
            </a:br>
            <a:br>
              <a:rPr lang="en-US" sz="2200" dirty="0">
                <a:solidFill>
                  <a:schemeClr val="tx2"/>
                </a:solidFill>
              </a:rPr>
            </a:br>
            <a:br>
              <a:rPr lang="en-US" sz="1900" dirty="0">
                <a:solidFill>
                  <a:schemeClr val="tx2"/>
                </a:solidFill>
              </a:rPr>
            </a:br>
            <a:br>
              <a:rPr lang="en-US" sz="1900" dirty="0">
                <a:solidFill>
                  <a:schemeClr val="tx2"/>
                </a:solidFill>
              </a:rPr>
            </a:br>
            <a:endParaRPr lang="en-US" sz="1900" dirty="0">
              <a:solidFill>
                <a:schemeClr val="tx2"/>
              </a:solidFill>
            </a:endParaRPr>
          </a:p>
        </p:txBody>
      </p:sp>
      <p:sp>
        <p:nvSpPr>
          <p:cNvPr id="264"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Shape 267">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4" name="TextBox 63">
            <a:extLst>
              <a:ext uri="{FF2B5EF4-FFF2-40B4-BE49-F238E27FC236}">
                <a16:creationId xmlns:a16="http://schemas.microsoft.com/office/drawing/2014/main" id="{5B5E5150-39F6-1D44-BAA6-9E820BDFC5D8}"/>
              </a:ext>
            </a:extLst>
          </p:cNvPr>
          <p:cNvSpPr txBox="1"/>
          <p:nvPr/>
        </p:nvSpPr>
        <p:spPr>
          <a:xfrm>
            <a:off x="7279603" y="1780904"/>
            <a:ext cx="3309304" cy="2031325"/>
          </a:xfrm>
          <a:prstGeom prst="rect">
            <a:avLst/>
          </a:prstGeom>
          <a:noFill/>
        </p:spPr>
        <p:txBody>
          <a:bodyPr wrap="square" rtlCol="0">
            <a:spAutoFit/>
          </a:bodyPr>
          <a:lstStyle/>
          <a:p>
            <a:r>
              <a:rPr lang="en-US" dirty="0"/>
              <a:t>Try a </a:t>
            </a:r>
            <a:r>
              <a:rPr lang="en-US" dirty="0">
                <a:solidFill>
                  <a:schemeClr val="accent1"/>
                </a:solidFill>
              </a:rPr>
              <a:t>title search</a:t>
            </a:r>
            <a:r>
              <a:rPr lang="en-US" dirty="0"/>
              <a:t>. Switch this to </a:t>
            </a:r>
            <a:r>
              <a:rPr lang="en-US" dirty="0">
                <a:solidFill>
                  <a:schemeClr val="accent1"/>
                </a:solidFill>
              </a:rPr>
              <a:t>title</a:t>
            </a:r>
            <a:r>
              <a:rPr lang="en-US" dirty="0"/>
              <a:t>.</a:t>
            </a:r>
          </a:p>
          <a:p>
            <a:endParaRPr lang="en-US" dirty="0"/>
          </a:p>
          <a:p>
            <a:r>
              <a:rPr lang="en-US" dirty="0"/>
              <a:t>This tells the computer to look for </a:t>
            </a:r>
            <a:r>
              <a:rPr lang="en-US" dirty="0">
                <a:solidFill>
                  <a:schemeClr val="accent1"/>
                </a:solidFill>
              </a:rPr>
              <a:t>book titles </a:t>
            </a:r>
            <a:r>
              <a:rPr lang="en-US" dirty="0"/>
              <a:t>with your specific word in it. </a:t>
            </a:r>
          </a:p>
          <a:p>
            <a:endParaRPr lang="en-US" dirty="0"/>
          </a:p>
        </p:txBody>
      </p:sp>
      <p:pic>
        <p:nvPicPr>
          <p:cNvPr id="81" name="Picture 80" descr="Graphical user interface&#10;&#10;Description automatically generated">
            <a:extLst>
              <a:ext uri="{FF2B5EF4-FFF2-40B4-BE49-F238E27FC236}">
                <a16:creationId xmlns:a16="http://schemas.microsoft.com/office/drawing/2014/main" id="{53CA29D7-1E3C-8249-962C-2369A3B50CA3}"/>
              </a:ext>
            </a:extLst>
          </p:cNvPr>
          <p:cNvPicPr>
            <a:picLocks noChangeAspect="1"/>
          </p:cNvPicPr>
          <p:nvPr/>
        </p:nvPicPr>
        <p:blipFill>
          <a:blip r:embed="rId2"/>
          <a:stretch>
            <a:fillRect/>
          </a:stretch>
        </p:blipFill>
        <p:spPr>
          <a:xfrm>
            <a:off x="388314" y="138890"/>
            <a:ext cx="6105477" cy="3331126"/>
          </a:xfrm>
          <a:prstGeom prst="rect">
            <a:avLst/>
          </a:prstGeom>
        </p:spPr>
      </p:pic>
      <p:pic>
        <p:nvPicPr>
          <p:cNvPr id="83" name="Picture 82" descr="Graphical user interface, application, website&#10;&#10;Description automatically generated">
            <a:extLst>
              <a:ext uri="{FF2B5EF4-FFF2-40B4-BE49-F238E27FC236}">
                <a16:creationId xmlns:a16="http://schemas.microsoft.com/office/drawing/2014/main" id="{A7E1F113-853C-0845-82DE-2C3C0D5CD967}"/>
              </a:ext>
            </a:extLst>
          </p:cNvPr>
          <p:cNvPicPr>
            <a:picLocks noChangeAspect="1"/>
          </p:cNvPicPr>
          <p:nvPr/>
        </p:nvPicPr>
        <p:blipFill>
          <a:blip r:embed="rId3"/>
          <a:stretch>
            <a:fillRect/>
          </a:stretch>
        </p:blipFill>
        <p:spPr>
          <a:xfrm>
            <a:off x="426133" y="3558505"/>
            <a:ext cx="5993488" cy="3273438"/>
          </a:xfrm>
          <a:prstGeom prst="rect">
            <a:avLst/>
          </a:prstGeom>
        </p:spPr>
      </p:pic>
      <p:cxnSp>
        <p:nvCxnSpPr>
          <p:cNvPr id="109" name="Straight Arrow Connector 108">
            <a:extLst>
              <a:ext uri="{FF2B5EF4-FFF2-40B4-BE49-F238E27FC236}">
                <a16:creationId xmlns:a16="http://schemas.microsoft.com/office/drawing/2014/main" id="{CE32BE90-E897-8A4E-9276-B97D9D72D501}"/>
              </a:ext>
            </a:extLst>
          </p:cNvPr>
          <p:cNvCxnSpPr/>
          <p:nvPr/>
        </p:nvCxnSpPr>
        <p:spPr>
          <a:xfrm flipH="1" flipV="1">
            <a:off x="1101198" y="1699506"/>
            <a:ext cx="6176818" cy="222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D34096A-977A-A24F-95A6-E872569E3439}"/>
              </a:ext>
            </a:extLst>
          </p:cNvPr>
          <p:cNvSpPr txBox="1"/>
          <p:nvPr/>
        </p:nvSpPr>
        <p:spPr>
          <a:xfrm>
            <a:off x="7256722" y="3849106"/>
            <a:ext cx="3877698" cy="646331"/>
          </a:xfrm>
          <a:prstGeom prst="rect">
            <a:avLst/>
          </a:prstGeom>
          <a:noFill/>
        </p:spPr>
        <p:txBody>
          <a:bodyPr wrap="square" rtlCol="0">
            <a:spAutoFit/>
          </a:bodyPr>
          <a:lstStyle/>
          <a:p>
            <a:r>
              <a:rPr lang="en-US" dirty="0"/>
              <a:t>These are the books in our library with the word </a:t>
            </a:r>
            <a:r>
              <a:rPr lang="en-US" dirty="0">
                <a:solidFill>
                  <a:schemeClr val="accent1"/>
                </a:solidFill>
              </a:rPr>
              <a:t>“deserts” </a:t>
            </a:r>
            <a:r>
              <a:rPr lang="en-US" dirty="0"/>
              <a:t>in the title. </a:t>
            </a:r>
          </a:p>
        </p:txBody>
      </p:sp>
      <p:sp>
        <p:nvSpPr>
          <p:cNvPr id="151" name="TextBox 150">
            <a:extLst>
              <a:ext uri="{FF2B5EF4-FFF2-40B4-BE49-F238E27FC236}">
                <a16:creationId xmlns:a16="http://schemas.microsoft.com/office/drawing/2014/main" id="{2E497299-E23D-4F4E-9891-1A87BA92A864}"/>
              </a:ext>
            </a:extLst>
          </p:cNvPr>
          <p:cNvSpPr txBox="1"/>
          <p:nvPr/>
        </p:nvSpPr>
        <p:spPr>
          <a:xfrm>
            <a:off x="7270736" y="4871272"/>
            <a:ext cx="3369923" cy="923330"/>
          </a:xfrm>
          <a:prstGeom prst="rect">
            <a:avLst/>
          </a:prstGeom>
          <a:noFill/>
        </p:spPr>
        <p:txBody>
          <a:bodyPr wrap="square" rtlCol="0">
            <a:spAutoFit/>
          </a:bodyPr>
          <a:lstStyle/>
          <a:p>
            <a:r>
              <a:rPr lang="en-US" dirty="0">
                <a:solidFill>
                  <a:schemeClr val="accent1"/>
                </a:solidFill>
              </a:rPr>
              <a:t>Tip: </a:t>
            </a:r>
            <a:r>
              <a:rPr lang="en-US" dirty="0"/>
              <a:t>This is a great way to know if we have a specific book you want in the library.</a:t>
            </a:r>
          </a:p>
        </p:txBody>
      </p:sp>
    </p:spTree>
    <p:extLst>
      <p:ext uri="{BB962C8B-B14F-4D97-AF65-F5344CB8AC3E}">
        <p14:creationId xmlns:p14="http://schemas.microsoft.com/office/powerpoint/2010/main" val="12478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0" name="Group 136">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8"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1"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7"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8"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9"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0"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6"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1" name="Group 157">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59" name="Rectangle 158">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Isosceles Triangle 159">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Rectangle 160">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92" name="Rectangle 162">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64">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4"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1125279-A3BE-DD4B-A81B-022734B18FDC}"/>
              </a:ext>
            </a:extLst>
          </p:cNvPr>
          <p:cNvSpPr>
            <a:spLocks noGrp="1"/>
          </p:cNvSpPr>
          <p:nvPr>
            <p:ph type="title"/>
          </p:nvPr>
        </p:nvSpPr>
        <p:spPr>
          <a:xfrm>
            <a:off x="7550663" y="1455611"/>
            <a:ext cx="3849624" cy="2312521"/>
          </a:xfrm>
        </p:spPr>
        <p:txBody>
          <a:bodyPr vert="horz" lIns="228600" tIns="228600" rIns="228600" bIns="0" rtlCol="0" anchor="b">
            <a:normAutofit fontScale="90000"/>
          </a:bodyPr>
          <a:lstStyle/>
          <a:p>
            <a:pPr algn="l">
              <a:lnSpc>
                <a:spcPct val="80000"/>
              </a:lnSpc>
            </a:pPr>
            <a:r>
              <a:rPr lang="en-US" dirty="0">
                <a:solidFill>
                  <a:schemeClr val="tx2"/>
                </a:solidFill>
              </a:rPr>
              <a:t>Let Mrs. Houston know if you need any help using LS2 Pac. I am here to help you!</a:t>
            </a:r>
          </a:p>
        </p:txBody>
      </p:sp>
      <p:sp>
        <p:nvSpPr>
          <p:cNvPr id="213" name="Rectangle 185">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BF83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8F950DFD-BA1A-A048-93C4-75AE6F44A1F8}"/>
              </a:ext>
            </a:extLst>
          </p:cNvPr>
          <p:cNvPicPr>
            <a:picLocks noChangeAspect="1"/>
          </p:cNvPicPr>
          <p:nvPr/>
        </p:nvPicPr>
        <p:blipFill rotWithShape="1">
          <a:blip r:embed="rId2"/>
          <a:srcRect r="2" b="25013"/>
          <a:stretch/>
        </p:blipFill>
        <p:spPr>
          <a:xfrm>
            <a:off x="972115" y="960214"/>
            <a:ext cx="5641848" cy="4919472"/>
          </a:xfrm>
          <a:prstGeom prst="rect">
            <a:avLst/>
          </a:prstGeom>
          <a:ln w="12700">
            <a:noFill/>
          </a:ln>
        </p:spPr>
      </p:pic>
      <p:sp>
        <p:nvSpPr>
          <p:cNvPr id="214"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70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C0C6D7-4CEF-514C-BCD7-2EBADEB11B1E}"/>
              </a:ext>
            </a:extLst>
          </p:cNvPr>
          <p:cNvSpPr txBox="1"/>
          <p:nvPr/>
        </p:nvSpPr>
        <p:spPr>
          <a:xfrm>
            <a:off x="2337372" y="267128"/>
            <a:ext cx="6811766" cy="584775"/>
          </a:xfrm>
          <a:prstGeom prst="rect">
            <a:avLst/>
          </a:prstGeom>
          <a:noFill/>
        </p:spPr>
        <p:txBody>
          <a:bodyPr wrap="square" rtlCol="0">
            <a:spAutoFit/>
          </a:bodyPr>
          <a:lstStyle/>
          <a:p>
            <a:pPr algn="ctr"/>
            <a:r>
              <a:rPr lang="en-US" sz="3200" dirty="0"/>
              <a:t>Works Cited</a:t>
            </a:r>
          </a:p>
        </p:txBody>
      </p:sp>
      <p:sp>
        <p:nvSpPr>
          <p:cNvPr id="8" name="Rectangle 7">
            <a:extLst>
              <a:ext uri="{FF2B5EF4-FFF2-40B4-BE49-F238E27FC236}">
                <a16:creationId xmlns:a16="http://schemas.microsoft.com/office/drawing/2014/main" id="{DD4C1012-8253-A64D-B99C-18D4FCD4A5F7}"/>
              </a:ext>
            </a:extLst>
          </p:cNvPr>
          <p:cNvSpPr/>
          <p:nvPr/>
        </p:nvSpPr>
        <p:spPr>
          <a:xfrm>
            <a:off x="1613044" y="851903"/>
            <a:ext cx="8260422" cy="590931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All book images are from LS2 Pac. </a:t>
            </a:r>
            <a:r>
              <a:rPr lang="en-US" i="1" dirty="0">
                <a:latin typeface="Calibri" panose="020F0502020204030204" pitchFamily="34" charset="0"/>
                <a:ea typeface="Calibri" panose="020F0502020204030204" pitchFamily="34" charset="0"/>
                <a:cs typeface="Calibri" panose="020F0502020204030204" pitchFamily="34" charset="0"/>
              </a:rPr>
              <a:t>LS2Pac</a:t>
            </a:r>
            <a:r>
              <a:rPr lang="en-US" dirty="0">
                <a:latin typeface="Calibri" panose="020F0502020204030204" pitchFamily="34" charset="0"/>
                <a:ea typeface="Calibri" panose="020F0502020204030204" pitchFamily="34" charset="0"/>
                <a:cs typeface="Calibri" panose="020F0502020204030204" pitchFamily="34" charset="0"/>
              </a:rPr>
              <a:t>, The Library Corporation, 2020.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All screenshots are from LS2 Pac. </a:t>
            </a:r>
            <a:r>
              <a:rPr lang="en-US" i="1" dirty="0">
                <a:latin typeface="Calibri" panose="020F0502020204030204" pitchFamily="34" charset="0"/>
                <a:ea typeface="Calibri" panose="020F0502020204030204" pitchFamily="34" charset="0"/>
                <a:cs typeface="Calibri" panose="020F0502020204030204" pitchFamily="34" charset="0"/>
              </a:rPr>
              <a:t>LS2Pac</a:t>
            </a:r>
            <a:r>
              <a:rPr lang="en-US" dirty="0">
                <a:latin typeface="Calibri" panose="020F0502020204030204" pitchFamily="34" charset="0"/>
                <a:ea typeface="Calibri" panose="020F0502020204030204" pitchFamily="34" charset="0"/>
                <a:cs typeface="Calibri" panose="020F0502020204030204" pitchFamily="34" charset="0"/>
              </a:rPr>
              <a:t>, The Library Corporation, 2020. </a:t>
            </a:r>
          </a:p>
          <a:p>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Bitmoji</a:t>
            </a:r>
            <a:r>
              <a:rPr lang="en-US" dirty="0">
                <a:latin typeface="Calibri" panose="020F0502020204030204" pitchFamily="34" charset="0"/>
                <a:cs typeface="Calibri" panose="020F0502020204030204" pitchFamily="34" charset="0"/>
              </a:rPr>
              <a:t> Images. </a:t>
            </a:r>
            <a:r>
              <a:rPr lang="en-US" i="1" dirty="0" err="1">
                <a:latin typeface="Calibri" panose="020F0502020204030204" pitchFamily="34" charset="0"/>
                <a:cs typeface="Calibri" panose="020F0502020204030204" pitchFamily="34" charset="0"/>
              </a:rPr>
              <a:t>Bitmoji</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Snap Inc</a:t>
            </a:r>
            <a:r>
              <a:rPr lang="en-US" i="1" dirty="0">
                <a:latin typeface="Calibri" panose="020F0502020204030204" pitchFamily="34" charset="0"/>
                <a:cs typeface="Calibri" panose="020F0502020204030204" pitchFamily="34" charset="0"/>
              </a:rPr>
              <a:t>, 2020, </a:t>
            </a:r>
            <a:r>
              <a:rPr lang="en-US" dirty="0" err="1">
                <a:latin typeface="Calibri" panose="020F0502020204030204" pitchFamily="34" charset="0"/>
                <a:cs typeface="Calibri" panose="020F0502020204030204" pitchFamily="34" charset="0"/>
              </a:rPr>
              <a:t>www.bitmoji.com</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Accessed 19 	September 2021.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“Keyword vs subject searching.” </a:t>
            </a:r>
            <a:r>
              <a:rPr lang="en-US" i="1" dirty="0">
                <a:latin typeface="Calibri" panose="020F0502020204030204" pitchFamily="34" charset="0"/>
                <a:ea typeface="Calibri" panose="020F0502020204030204" pitchFamily="34" charset="0"/>
                <a:cs typeface="Calibri" panose="020F0502020204030204" pitchFamily="34" charset="0"/>
              </a:rPr>
              <a:t>Oregon Institute of Technology</a:t>
            </a:r>
            <a:r>
              <a:rPr lang="en-US" dirty="0">
                <a:latin typeface="Calibri" panose="020F0502020204030204" pitchFamily="34" charset="0"/>
                <a:ea typeface="Calibri" panose="020F0502020204030204" pitchFamily="34" charset="0"/>
                <a:cs typeface="Calibri" panose="020F0502020204030204" pitchFamily="34" charset="0"/>
              </a:rPr>
              <a:t>, 2021,   </a:t>
            </a:r>
          </a:p>
          <a:p>
            <a:pPr marL="457200" marR="0">
              <a:spcBef>
                <a:spcPts val="0"/>
              </a:spcBef>
              <a:spcAft>
                <a:spcPts val="0"/>
              </a:spcAft>
            </a:pPr>
            <a:r>
              <a:rPr lang="en-US" dirty="0" err="1">
                <a:latin typeface="Calibri" panose="020F0502020204030204" pitchFamily="34" charset="0"/>
                <a:ea typeface="Calibri" panose="020F0502020204030204" pitchFamily="34" charset="0"/>
                <a:cs typeface="Calibri" panose="020F0502020204030204" pitchFamily="34" charset="0"/>
              </a:rPr>
              <a:t>www.oit.edu</a:t>
            </a:r>
            <a:r>
              <a:rPr lang="en-US" dirty="0">
                <a:latin typeface="Calibri" panose="020F0502020204030204" pitchFamily="34" charset="0"/>
                <a:ea typeface="Calibri" panose="020F0502020204030204" pitchFamily="34" charset="0"/>
                <a:cs typeface="Calibri" panose="020F0502020204030204" pitchFamily="34" charset="0"/>
              </a:rPr>
              <a:t>/library/help/library-guides/keyword-vs-subject. Accessed 19 September 2021.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Levine, Julia.</a:t>
            </a:r>
            <a:r>
              <a:rPr lang="en-US" i="1" dirty="0">
                <a:latin typeface="Calibri" panose="020F0502020204030204" pitchFamily="34" charset="0"/>
                <a:cs typeface="Calibri" panose="020F0502020204030204" pitchFamily="34" charset="0"/>
              </a:rPr>
              <a:t> FCPS Collection Images. </a:t>
            </a:r>
            <a:r>
              <a:rPr lang="en-US" dirty="0">
                <a:latin typeface="Calibri" panose="020F0502020204030204" pitchFamily="34" charset="0"/>
                <a:cs typeface="Calibri" panose="020F0502020204030204" pitchFamily="34" charset="0"/>
              </a:rPr>
              <a:t>Accessed 19 September 2021.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Levine, Julia. </a:t>
            </a:r>
            <a:r>
              <a:rPr lang="en-US" i="1" dirty="0">
                <a:latin typeface="Calibri" panose="020F0502020204030204" pitchFamily="34" charset="0"/>
                <a:cs typeface="Calibri" panose="020F0502020204030204" pitchFamily="34" charset="0"/>
              </a:rPr>
              <a:t>Twin Ridge Shelf Tags,   </a:t>
            </a:r>
          </a:p>
          <a:p>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docs.google.com</a:t>
            </a:r>
            <a:r>
              <a:rPr lang="en-US" i="1" dirty="0">
                <a:latin typeface="Calibri" panose="020F0502020204030204" pitchFamily="34" charset="0"/>
                <a:cs typeface="Calibri" panose="020F0502020204030204" pitchFamily="34" charset="0"/>
              </a:rPr>
              <a:t>/document/d/1NHg_HF7eNVnd1naGWZpDWRFq4cq0JXgoExX8	</a:t>
            </a:r>
            <a:r>
              <a:rPr lang="en-US" i="1" dirty="0" err="1">
                <a:latin typeface="Calibri" panose="020F0502020204030204" pitchFamily="34" charset="0"/>
                <a:cs typeface="Calibri" panose="020F0502020204030204" pitchFamily="34" charset="0"/>
              </a:rPr>
              <a:t>OdjlIZY</a:t>
            </a:r>
            <a:r>
              <a:rPr lang="en-US" i="1" dirty="0">
                <a:latin typeface="Calibri" panose="020F0502020204030204" pitchFamily="34" charset="0"/>
                <a:cs typeface="Calibri" panose="020F0502020204030204" pitchFamily="34" charset="0"/>
              </a:rPr>
              <a:t>/edit. Accessed 19 September 2021. </a:t>
            </a:r>
            <a:endParaRPr lang="en-US" dirty="0">
              <a:latin typeface="Calibri" panose="020F0502020204030204" pitchFamily="34" charset="0"/>
              <a:cs typeface="Calibri" panose="020F0502020204030204" pitchFamily="34" charset="0"/>
            </a:endParaRPr>
          </a:p>
          <a:p>
            <a:pPr marL="457200" marR="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“Library of Congress Authorities.” </a:t>
            </a:r>
            <a:r>
              <a:rPr lang="en-US" i="1" dirty="0">
                <a:latin typeface="Calibri" panose="020F0502020204030204" pitchFamily="34" charset="0"/>
                <a:cs typeface="Calibri" panose="020F0502020204030204" pitchFamily="34" charset="0"/>
              </a:rPr>
              <a:t>The Library of Congress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authorities.loc.gov</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cgi</a:t>
            </a:r>
            <a:r>
              <a:rPr lang="en-US" dirty="0">
                <a:latin typeface="Calibri" panose="020F0502020204030204" pitchFamily="34" charset="0"/>
                <a:cs typeface="Calibri" panose="020F0502020204030204" pitchFamily="34" charset="0"/>
              </a:rPr>
              <a:t>-bin/</a:t>
            </a:r>
            <a:r>
              <a:rPr lang="en-US" dirty="0" err="1">
                <a:latin typeface="Calibri" panose="020F0502020204030204" pitchFamily="34" charset="0"/>
                <a:cs typeface="Calibri" panose="020F0502020204030204" pitchFamily="34" charset="0"/>
              </a:rPr>
              <a:t>Pwebrecon.cgi?DB</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local&amp;PAGE</a:t>
            </a:r>
            <a:r>
              <a:rPr lang="en-US" dirty="0">
                <a:latin typeface="Calibri" panose="020F0502020204030204" pitchFamily="34" charset="0"/>
                <a:cs typeface="Calibri" panose="020F0502020204030204" pitchFamily="34" charset="0"/>
              </a:rPr>
              <a:t>=First.      	Accessed 19 September 2021. </a:t>
            </a:r>
          </a:p>
          <a:p>
            <a:pPr marL="45720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47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olorful light bulb with business icons">
            <a:extLst>
              <a:ext uri="{FF2B5EF4-FFF2-40B4-BE49-F238E27FC236}">
                <a16:creationId xmlns:a16="http://schemas.microsoft.com/office/drawing/2014/main" id="{7E038AB9-6837-41D7-A95B-0400768C03DC}"/>
              </a:ext>
            </a:extLst>
          </p:cNvPr>
          <p:cNvPicPr>
            <a:picLocks noChangeAspect="1"/>
          </p:cNvPicPr>
          <p:nvPr/>
        </p:nvPicPr>
        <p:blipFill rotWithShape="1">
          <a:blip r:embed="rId2">
            <a:alphaModFix/>
          </a:blip>
          <a:srcRect t="13431" r="-1" b="6191"/>
          <a:stretch/>
        </p:blipFill>
        <p:spPr>
          <a:xfrm>
            <a:off x="493969" y="385773"/>
            <a:ext cx="5011854" cy="2819871"/>
          </a:xfrm>
          <a:prstGeom prst="rect">
            <a:avLst/>
          </a:prstGeom>
        </p:spPr>
      </p:pic>
      <p:sp>
        <p:nvSpPr>
          <p:cNvPr id="2" name="Title 1">
            <a:extLst>
              <a:ext uri="{FF2B5EF4-FFF2-40B4-BE49-F238E27FC236}">
                <a16:creationId xmlns:a16="http://schemas.microsoft.com/office/drawing/2014/main" id="{19E91F3D-8492-BC4E-BE3C-78727466E582}"/>
              </a:ext>
            </a:extLst>
          </p:cNvPr>
          <p:cNvSpPr>
            <a:spLocks noGrp="1"/>
          </p:cNvSpPr>
          <p:nvPr>
            <p:ph type="ctrTitle"/>
          </p:nvPr>
        </p:nvSpPr>
        <p:spPr>
          <a:xfrm>
            <a:off x="4824089" y="1209122"/>
            <a:ext cx="5549369" cy="2387600"/>
          </a:xfrm>
        </p:spPr>
        <p:txBody>
          <a:bodyPr>
            <a:normAutofit/>
          </a:bodyPr>
          <a:lstStyle/>
          <a:p>
            <a:r>
              <a:rPr lang="en-US" dirty="0">
                <a:solidFill>
                  <a:srgbClr val="FFFFFF"/>
                </a:solidFill>
              </a:rPr>
              <a:t>LS2 Pac for elementary</a:t>
            </a:r>
          </a:p>
        </p:txBody>
      </p:sp>
      <p:sp>
        <p:nvSpPr>
          <p:cNvPr id="3" name="Subtitle 2">
            <a:extLst>
              <a:ext uri="{FF2B5EF4-FFF2-40B4-BE49-F238E27FC236}">
                <a16:creationId xmlns:a16="http://schemas.microsoft.com/office/drawing/2014/main" id="{802E8208-D95C-3C4F-B943-6286A7B5FCBB}"/>
              </a:ext>
            </a:extLst>
          </p:cNvPr>
          <p:cNvSpPr>
            <a:spLocks noGrp="1"/>
          </p:cNvSpPr>
          <p:nvPr>
            <p:ph type="subTitle" idx="1"/>
          </p:nvPr>
        </p:nvSpPr>
        <p:spPr>
          <a:xfrm>
            <a:off x="6096000" y="5555497"/>
            <a:ext cx="5549369" cy="1655762"/>
          </a:xfrm>
        </p:spPr>
        <p:txBody>
          <a:bodyPr>
            <a:normAutofit/>
          </a:bodyPr>
          <a:lstStyle/>
          <a:p>
            <a:r>
              <a:rPr lang="en-US" sz="2400" dirty="0">
                <a:solidFill>
                  <a:schemeClr val="tx1"/>
                </a:solidFill>
              </a:rPr>
              <a:t>“Mrs. Houston, my teacher wants me to do research. How do I find a book?”</a:t>
            </a:r>
          </a:p>
        </p:txBody>
      </p:sp>
      <p:pic>
        <p:nvPicPr>
          <p:cNvPr id="18" name="Picture 2">
            <a:extLst>
              <a:ext uri="{FF2B5EF4-FFF2-40B4-BE49-F238E27FC236}">
                <a16:creationId xmlns:a16="http://schemas.microsoft.com/office/drawing/2014/main" id="{D17B222E-A88A-BF4F-9C5C-1AC91B47D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1" r="11903" b="1"/>
          <a:stretch/>
        </p:blipFill>
        <p:spPr bwMode="auto">
          <a:xfrm>
            <a:off x="1175703" y="3429000"/>
            <a:ext cx="3648386" cy="2603832"/>
          </a:xfrm>
          <a:custGeom>
            <a:avLst/>
            <a:gdLst/>
            <a:ahLst/>
            <a:cxnLst/>
            <a:rect l="l" t="t" r="r" b="b"/>
            <a:pathLst>
              <a:path w="5014800" h="2524669">
                <a:moveTo>
                  <a:pt x="0" y="0"/>
                </a:moveTo>
                <a:lnTo>
                  <a:pt x="5014800" y="0"/>
                </a:lnTo>
                <a:lnTo>
                  <a:pt x="5014800"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F59FA5-B63E-7F4E-9BAB-A47E6FD92229}"/>
              </a:ext>
            </a:extLst>
          </p:cNvPr>
          <p:cNvSpPr txBox="1"/>
          <p:nvPr/>
        </p:nvSpPr>
        <p:spPr>
          <a:xfrm>
            <a:off x="900752" y="5555497"/>
            <a:ext cx="3799853" cy="1200329"/>
          </a:xfrm>
          <a:prstGeom prst="rect">
            <a:avLst/>
          </a:prstGeom>
          <a:noFill/>
        </p:spPr>
        <p:txBody>
          <a:bodyPr wrap="square" rtlCol="0">
            <a:spAutoFit/>
          </a:bodyPr>
          <a:lstStyle/>
          <a:p>
            <a:r>
              <a:rPr lang="en-US" sz="2400" dirty="0"/>
              <a:t>“Mrs. Houston, do you have my favorite book in the library?”</a:t>
            </a:r>
          </a:p>
        </p:txBody>
      </p:sp>
    </p:spTree>
    <p:extLst>
      <p:ext uri="{BB962C8B-B14F-4D97-AF65-F5344CB8AC3E}">
        <p14:creationId xmlns:p14="http://schemas.microsoft.com/office/powerpoint/2010/main" val="274370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0" name="Rectangle 3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10D5F4F0-CBF1-6F46-BEE7-185ABD36D588}"/>
              </a:ext>
            </a:extLst>
          </p:cNvPr>
          <p:cNvSpPr txBox="1"/>
          <p:nvPr/>
        </p:nvSpPr>
        <p:spPr>
          <a:xfrm>
            <a:off x="7269686" y="795527"/>
            <a:ext cx="4123738" cy="1433323"/>
          </a:xfrm>
          <a:prstGeom prst="rect">
            <a:avLst/>
          </a:prstGeom>
        </p:spPr>
        <p:txBody>
          <a:bodyPr vert="horz" lIns="228600" tIns="228600" rIns="228600" bIns="228600" rtlCol="0" anchor="ctr">
            <a:normAutofit/>
          </a:bodyPr>
          <a:lstStyle/>
          <a:p>
            <a:pPr defTabSz="914400">
              <a:lnSpc>
                <a:spcPct val="85000"/>
              </a:lnSpc>
              <a:spcBef>
                <a:spcPct val="0"/>
              </a:spcBef>
              <a:spcAft>
                <a:spcPts val="600"/>
              </a:spcAft>
            </a:pPr>
            <a:r>
              <a:rPr lang="en-US" sz="3200" spc="-150" dirty="0">
                <a:solidFill>
                  <a:schemeClr val="tx2"/>
                </a:solidFill>
                <a:latin typeface="+mj-lt"/>
                <a:ea typeface="+mj-ea"/>
                <a:cs typeface="+mj-cs"/>
              </a:rPr>
              <a:t>Grab a Chromebook and log in. </a:t>
            </a:r>
          </a:p>
        </p:txBody>
      </p:sp>
      <p:sp>
        <p:nvSpPr>
          <p:cNvPr id="65" name="Rectangle 6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735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stack of books&#10;&#10;Description automatically generated with medium confidence">
            <a:extLst>
              <a:ext uri="{FF2B5EF4-FFF2-40B4-BE49-F238E27FC236}">
                <a16:creationId xmlns:a16="http://schemas.microsoft.com/office/drawing/2014/main" id="{1BC18306-D578-1E49-BB5D-E167E5B03426}"/>
              </a:ext>
            </a:extLst>
          </p:cNvPr>
          <p:cNvPicPr>
            <a:picLocks noChangeAspect="1"/>
          </p:cNvPicPr>
          <p:nvPr/>
        </p:nvPicPr>
        <p:blipFill>
          <a:blip r:embed="rId2"/>
          <a:stretch>
            <a:fillRect/>
          </a:stretch>
        </p:blipFill>
        <p:spPr>
          <a:xfrm>
            <a:off x="1543363" y="960214"/>
            <a:ext cx="4499351" cy="4919472"/>
          </a:xfrm>
          <a:prstGeom prst="rect">
            <a:avLst/>
          </a:prstGeom>
          <a:ln w="12700">
            <a:noFill/>
          </a:ln>
        </p:spPr>
      </p:pic>
      <p:sp>
        <p:nvSpPr>
          <p:cNvPr id="3" name="Subtitle 2">
            <a:extLst>
              <a:ext uri="{FF2B5EF4-FFF2-40B4-BE49-F238E27FC236}">
                <a16:creationId xmlns:a16="http://schemas.microsoft.com/office/drawing/2014/main" id="{802E8208-D95C-3C4F-B943-6286A7B5FCBB}"/>
              </a:ext>
            </a:extLst>
          </p:cNvPr>
          <p:cNvSpPr>
            <a:spLocks noGrp="1"/>
          </p:cNvSpPr>
          <p:nvPr>
            <p:ph type="subTitle" idx="1"/>
          </p:nvPr>
        </p:nvSpPr>
        <p:spPr>
          <a:xfrm>
            <a:off x="7293817" y="2338388"/>
            <a:ext cx="4099607" cy="3678237"/>
          </a:xfrm>
        </p:spPr>
        <p:txBody>
          <a:bodyPr vert="horz" lIns="91440" tIns="45720" rIns="91440" bIns="45720" rtlCol="0" anchor="ctr">
            <a:normAutofit/>
          </a:bodyPr>
          <a:lstStyle/>
          <a:p>
            <a:pPr indent="-228600" algn="l">
              <a:lnSpc>
                <a:spcPct val="120000"/>
              </a:lnSpc>
              <a:buClr>
                <a:srgbClr val="F73502"/>
              </a:buClr>
              <a:buFont typeface="Wingdings" panose="05000000000000000000" pitchFamily="2" charset="2"/>
              <a:buChar char="§"/>
            </a:pPr>
            <a:r>
              <a:rPr lang="en-US">
                <a:solidFill>
                  <a:schemeClr val="tx1"/>
                </a:solidFill>
              </a:rPr>
              <a:t>Use your email: </a:t>
            </a:r>
            <a:r>
              <a:rPr lang="en-US" b="1">
                <a:solidFill>
                  <a:schemeClr val="tx1"/>
                </a:solidFill>
              </a:rPr>
              <a:t>[username]@my.fcps.org </a:t>
            </a:r>
            <a:r>
              <a:rPr lang="en-US">
                <a:solidFill>
                  <a:schemeClr val="tx1"/>
                </a:solidFill>
              </a:rPr>
              <a:t>and password: </a:t>
            </a:r>
            <a:r>
              <a:rPr lang="en-US" b="1">
                <a:solidFill>
                  <a:schemeClr val="tx1"/>
                </a:solidFill>
              </a:rPr>
              <a:t>[unique for each student].</a:t>
            </a:r>
          </a:p>
          <a:p>
            <a:pPr indent="-228600" algn="l">
              <a:lnSpc>
                <a:spcPct val="120000"/>
              </a:lnSpc>
              <a:buClr>
                <a:srgbClr val="F73502"/>
              </a:buClr>
              <a:buFont typeface="Wingdings" panose="05000000000000000000" pitchFamily="2" charset="2"/>
              <a:buChar char="§"/>
            </a:pPr>
            <a:endParaRPr lang="en-US">
              <a:solidFill>
                <a:schemeClr val="tx1"/>
              </a:solidFill>
            </a:endParaRPr>
          </a:p>
          <a:p>
            <a:pPr indent="-228600" algn="l">
              <a:lnSpc>
                <a:spcPct val="120000"/>
              </a:lnSpc>
              <a:buClr>
                <a:srgbClr val="F73502"/>
              </a:buClr>
              <a:buFont typeface="Wingdings" panose="05000000000000000000" pitchFamily="2" charset="2"/>
              <a:buChar char="§"/>
            </a:pPr>
            <a:r>
              <a:rPr lang="en-US">
                <a:solidFill>
                  <a:schemeClr val="tx1"/>
                </a:solidFill>
              </a:rPr>
              <a:t>If you don’t know your username or password, then ask Mrs. Houston or your classroom teacher. We are here to help.</a:t>
            </a:r>
          </a:p>
          <a:p>
            <a:pPr indent="-228600" algn="l">
              <a:lnSpc>
                <a:spcPct val="120000"/>
              </a:lnSpc>
              <a:buClr>
                <a:srgbClr val="F73502"/>
              </a:buClr>
              <a:buFont typeface="Wingdings" panose="05000000000000000000" pitchFamily="2" charset="2"/>
              <a:buChar char="§"/>
            </a:pPr>
            <a:endParaRPr lang="en-US">
              <a:solidFill>
                <a:schemeClr val="tx1"/>
              </a:solidFill>
            </a:endParaRPr>
          </a:p>
        </p:txBody>
      </p:sp>
    </p:spTree>
    <p:extLst>
      <p:ext uri="{BB962C8B-B14F-4D97-AF65-F5344CB8AC3E}">
        <p14:creationId xmlns:p14="http://schemas.microsoft.com/office/powerpoint/2010/main" val="6578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5"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descr="Graphical user interface, website&#10;&#10;Description automatically generated">
            <a:extLst>
              <a:ext uri="{FF2B5EF4-FFF2-40B4-BE49-F238E27FC236}">
                <a16:creationId xmlns:a16="http://schemas.microsoft.com/office/drawing/2014/main" id="{C0634334-2BD7-CF43-9660-E9A8DA08702F}"/>
              </a:ext>
            </a:extLst>
          </p:cNvPr>
          <p:cNvPicPr>
            <a:picLocks noChangeAspect="1"/>
          </p:cNvPicPr>
          <p:nvPr/>
        </p:nvPicPr>
        <p:blipFill rotWithShape="1">
          <a:blip r:embed="rId2"/>
          <a:srcRect l="12572" r="26532" b="-1"/>
          <a:stretch/>
        </p:blipFill>
        <p:spPr>
          <a:xfrm>
            <a:off x="20" y="227"/>
            <a:ext cx="5895725" cy="6858000"/>
          </a:xfrm>
          <a:prstGeom prst="rect">
            <a:avLst/>
          </a:prstGeom>
          <a:ln w="9525">
            <a:noFill/>
          </a:ln>
        </p:spPr>
      </p:pic>
      <p:grpSp>
        <p:nvGrpSpPr>
          <p:cNvPr id="125" name="Group 124">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126" name="Rectangle 125">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0D5F4F0-CBF1-6F46-BEE7-185ABD36D588}"/>
              </a:ext>
            </a:extLst>
          </p:cNvPr>
          <p:cNvSpPr txBox="1"/>
          <p:nvPr/>
        </p:nvSpPr>
        <p:spPr>
          <a:xfrm>
            <a:off x="7001122" y="2074730"/>
            <a:ext cx="4299456" cy="2053921"/>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4200" spc="-150" dirty="0">
                <a:solidFill>
                  <a:srgbClr val="FFFEFF"/>
                </a:solidFill>
                <a:latin typeface="+mj-lt"/>
                <a:ea typeface="+mj-ea"/>
                <a:cs typeface="+mj-cs"/>
              </a:rPr>
              <a:t>Go to our TRES Library Media Center website.</a:t>
            </a:r>
          </a:p>
        </p:txBody>
      </p:sp>
      <p:sp>
        <p:nvSpPr>
          <p:cNvPr id="3" name="Subtitle 2">
            <a:extLst>
              <a:ext uri="{FF2B5EF4-FFF2-40B4-BE49-F238E27FC236}">
                <a16:creationId xmlns:a16="http://schemas.microsoft.com/office/drawing/2014/main" id="{802E8208-D95C-3C4F-B943-6286A7B5FCBB}"/>
              </a:ext>
            </a:extLst>
          </p:cNvPr>
          <p:cNvSpPr>
            <a:spLocks noGrp="1"/>
          </p:cNvSpPr>
          <p:nvPr>
            <p:ph type="subTitle" idx="1"/>
          </p:nvPr>
        </p:nvSpPr>
        <p:spPr>
          <a:xfrm>
            <a:off x="7001123" y="4210684"/>
            <a:ext cx="4299455" cy="1019937"/>
          </a:xfrm>
        </p:spPr>
        <p:txBody>
          <a:bodyPr vert="horz" lIns="91440" tIns="0" rIns="91440" bIns="45720" rtlCol="0">
            <a:normAutofit/>
          </a:bodyPr>
          <a:lstStyle/>
          <a:p>
            <a:r>
              <a:rPr lang="en-US" sz="1700"/>
              <a:t>It is bookmarked on your account for you. </a:t>
            </a:r>
          </a:p>
          <a:p>
            <a:r>
              <a:rPr lang="en-US" sz="1700"/>
              <a:t>You can also access it here: education.fcps.org/tres/mediacenter</a:t>
            </a:r>
          </a:p>
        </p:txBody>
      </p:sp>
    </p:spTree>
    <p:extLst>
      <p:ext uri="{BB962C8B-B14F-4D97-AF65-F5344CB8AC3E}">
        <p14:creationId xmlns:p14="http://schemas.microsoft.com/office/powerpoint/2010/main" val="1927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33" name="Rectangle 32">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48DE094-6F39-8E43-8D44-A31A0E3804A1}"/>
              </a:ext>
            </a:extLst>
          </p:cNvPr>
          <p:cNvSpPr>
            <a:spLocks noGrp="1"/>
          </p:cNvSpPr>
          <p:nvPr>
            <p:ph type="ctrTitle"/>
          </p:nvPr>
        </p:nvSpPr>
        <p:spPr>
          <a:xfrm>
            <a:off x="7650643" y="2075504"/>
            <a:ext cx="3654569" cy="2042725"/>
          </a:xfrm>
        </p:spPr>
        <p:txBody>
          <a:bodyPr>
            <a:normAutofit fontScale="90000"/>
          </a:bodyPr>
          <a:lstStyle/>
          <a:p>
            <a:r>
              <a:rPr lang="en-US" dirty="0"/>
              <a:t>Find LS2 Pac on the website.</a:t>
            </a:r>
          </a:p>
        </p:txBody>
      </p:sp>
      <p:sp>
        <p:nvSpPr>
          <p:cNvPr id="3" name="Subtitle 2">
            <a:extLst>
              <a:ext uri="{FF2B5EF4-FFF2-40B4-BE49-F238E27FC236}">
                <a16:creationId xmlns:a16="http://schemas.microsoft.com/office/drawing/2014/main" id="{1EED97A2-0B42-2241-ABC5-BB1EA261AF20}"/>
              </a:ext>
            </a:extLst>
          </p:cNvPr>
          <p:cNvSpPr>
            <a:spLocks noGrp="1"/>
          </p:cNvSpPr>
          <p:nvPr>
            <p:ph type="subTitle" idx="1"/>
          </p:nvPr>
        </p:nvSpPr>
        <p:spPr>
          <a:xfrm>
            <a:off x="648011" y="5054028"/>
            <a:ext cx="4130889" cy="1026125"/>
          </a:xfrm>
        </p:spPr>
        <p:txBody>
          <a:bodyPr>
            <a:noAutofit/>
          </a:bodyPr>
          <a:lstStyle/>
          <a:p>
            <a:r>
              <a:rPr lang="en-US" sz="4000" dirty="0">
                <a:solidFill>
                  <a:schemeClr val="accent1"/>
                </a:solidFill>
              </a:rPr>
              <a:t>It looks like this:</a:t>
            </a:r>
          </a:p>
        </p:txBody>
      </p:sp>
      <p:pic>
        <p:nvPicPr>
          <p:cNvPr id="31" name="Picture 30" descr="Graphical user interface&#10;&#10;Description automatically generated">
            <a:extLst>
              <a:ext uri="{FF2B5EF4-FFF2-40B4-BE49-F238E27FC236}">
                <a16:creationId xmlns:a16="http://schemas.microsoft.com/office/drawing/2014/main" id="{1710B3D3-8B3A-424C-B657-B0F9EBE9C494}"/>
              </a:ext>
            </a:extLst>
          </p:cNvPr>
          <p:cNvPicPr/>
          <p:nvPr/>
        </p:nvPicPr>
        <p:blipFill>
          <a:blip r:embed="rId2">
            <a:extLst>
              <a:ext uri="{28A0092B-C50C-407E-A947-70E740481C1C}">
                <a14:useLocalDpi xmlns:a14="http://schemas.microsoft.com/office/drawing/2010/main" val="0"/>
              </a:ext>
            </a:extLst>
          </a:blip>
          <a:stretch>
            <a:fillRect/>
          </a:stretch>
        </p:blipFill>
        <p:spPr>
          <a:xfrm>
            <a:off x="1015732" y="951853"/>
            <a:ext cx="5628481" cy="3256874"/>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3E5E3F5C-52B9-B149-9519-A18920E0E954}"/>
              </a:ext>
            </a:extLst>
          </p:cNvPr>
          <p:cNvPicPr>
            <a:picLocks noChangeAspect="1"/>
          </p:cNvPicPr>
          <p:nvPr/>
        </p:nvPicPr>
        <p:blipFill>
          <a:blip r:embed="rId3"/>
          <a:stretch>
            <a:fillRect/>
          </a:stretch>
        </p:blipFill>
        <p:spPr>
          <a:xfrm>
            <a:off x="4794775" y="4775847"/>
            <a:ext cx="1536700" cy="1130300"/>
          </a:xfrm>
          <a:prstGeom prst="rect">
            <a:avLst/>
          </a:prstGeom>
        </p:spPr>
      </p:pic>
    </p:spTree>
    <p:extLst>
      <p:ext uri="{BB962C8B-B14F-4D97-AF65-F5344CB8AC3E}">
        <p14:creationId xmlns:p14="http://schemas.microsoft.com/office/powerpoint/2010/main" val="221270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FDE4-87E4-3F49-969C-89C69A3D98AF}"/>
              </a:ext>
            </a:extLst>
          </p:cNvPr>
          <p:cNvSpPr>
            <a:spLocks noGrp="1"/>
          </p:cNvSpPr>
          <p:nvPr>
            <p:ph type="title"/>
          </p:nvPr>
        </p:nvSpPr>
        <p:spPr/>
        <p:txBody>
          <a:bodyPr>
            <a:normAutofit/>
          </a:bodyPr>
          <a:lstStyle/>
          <a:p>
            <a:r>
              <a:rPr lang="en-US" dirty="0"/>
              <a:t>This is the homepage. </a:t>
            </a:r>
          </a:p>
        </p:txBody>
      </p:sp>
      <p:pic>
        <p:nvPicPr>
          <p:cNvPr id="8" name="Content Placeholder 7" descr="Graphical user interface, website&#10;&#10;Description automatically generated">
            <a:extLst>
              <a:ext uri="{FF2B5EF4-FFF2-40B4-BE49-F238E27FC236}">
                <a16:creationId xmlns:a16="http://schemas.microsoft.com/office/drawing/2014/main" id="{CD2EF656-02AD-D947-8BF4-C76108B7393F}"/>
              </a:ext>
            </a:extLst>
          </p:cNvPr>
          <p:cNvPicPr>
            <a:picLocks noGrp="1" noChangeAspect="1"/>
          </p:cNvPicPr>
          <p:nvPr>
            <p:ph idx="1"/>
          </p:nvPr>
        </p:nvPicPr>
        <p:blipFill>
          <a:blip r:embed="rId2"/>
          <a:stretch>
            <a:fillRect/>
          </a:stretch>
        </p:blipFill>
        <p:spPr>
          <a:xfrm>
            <a:off x="4626999" y="801334"/>
            <a:ext cx="7565001" cy="5255332"/>
          </a:xfrm>
        </p:spPr>
      </p:pic>
      <p:sp>
        <p:nvSpPr>
          <p:cNvPr id="9" name="TextBox 8">
            <a:extLst>
              <a:ext uri="{FF2B5EF4-FFF2-40B4-BE49-F238E27FC236}">
                <a16:creationId xmlns:a16="http://schemas.microsoft.com/office/drawing/2014/main" id="{3AFF3562-EF96-6648-8B0C-ECFA6494D9BD}"/>
              </a:ext>
            </a:extLst>
          </p:cNvPr>
          <p:cNvSpPr txBox="1"/>
          <p:nvPr/>
        </p:nvSpPr>
        <p:spPr>
          <a:xfrm>
            <a:off x="888631" y="5457825"/>
            <a:ext cx="2940419" cy="707886"/>
          </a:xfrm>
          <a:prstGeom prst="rect">
            <a:avLst/>
          </a:prstGeom>
          <a:noFill/>
        </p:spPr>
        <p:txBody>
          <a:bodyPr wrap="square" rtlCol="0">
            <a:spAutoFit/>
          </a:bodyPr>
          <a:lstStyle/>
          <a:p>
            <a:r>
              <a:rPr lang="en-US" sz="2000" dirty="0"/>
              <a:t>You can explore the visual bookshelf</a:t>
            </a:r>
          </a:p>
        </p:txBody>
      </p:sp>
      <p:cxnSp>
        <p:nvCxnSpPr>
          <p:cNvPr id="11" name="Straight Arrow Connector 10">
            <a:extLst>
              <a:ext uri="{FF2B5EF4-FFF2-40B4-BE49-F238E27FC236}">
                <a16:creationId xmlns:a16="http://schemas.microsoft.com/office/drawing/2014/main" id="{5BC2050A-D846-0744-8901-A7863D7C8629}"/>
              </a:ext>
            </a:extLst>
          </p:cNvPr>
          <p:cNvCxnSpPr/>
          <p:nvPr/>
        </p:nvCxnSpPr>
        <p:spPr>
          <a:xfrm flipV="1">
            <a:off x="3163614" y="4806367"/>
            <a:ext cx="2806262" cy="1250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5354EB-FB9A-BF48-B390-D961D9DBDC67}"/>
              </a:ext>
            </a:extLst>
          </p:cNvPr>
          <p:cNvSpPr txBox="1"/>
          <p:nvPr/>
        </p:nvSpPr>
        <p:spPr>
          <a:xfrm>
            <a:off x="1519967" y="937038"/>
            <a:ext cx="2987337" cy="369332"/>
          </a:xfrm>
          <a:prstGeom prst="rect">
            <a:avLst/>
          </a:prstGeom>
          <a:noFill/>
        </p:spPr>
        <p:txBody>
          <a:bodyPr wrap="square" rtlCol="0">
            <a:spAutoFit/>
          </a:bodyPr>
          <a:lstStyle/>
          <a:p>
            <a:r>
              <a:rPr lang="en-US" dirty="0"/>
              <a:t>Explore these tabs</a:t>
            </a:r>
          </a:p>
        </p:txBody>
      </p:sp>
      <p:cxnSp>
        <p:nvCxnSpPr>
          <p:cNvPr id="16" name="Straight Arrow Connector 15">
            <a:extLst>
              <a:ext uri="{FF2B5EF4-FFF2-40B4-BE49-F238E27FC236}">
                <a16:creationId xmlns:a16="http://schemas.microsoft.com/office/drawing/2014/main" id="{B08258EF-EF8F-1342-893B-62A8ED4051A1}"/>
              </a:ext>
            </a:extLst>
          </p:cNvPr>
          <p:cNvCxnSpPr/>
          <p:nvPr/>
        </p:nvCxnSpPr>
        <p:spPr>
          <a:xfrm>
            <a:off x="3951890" y="1198179"/>
            <a:ext cx="3972910" cy="75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DFE11D-EC48-9143-B7E1-1FE7021D079D}"/>
              </a:ext>
            </a:extLst>
          </p:cNvPr>
          <p:cNvSpPr txBox="1"/>
          <p:nvPr/>
        </p:nvSpPr>
        <p:spPr>
          <a:xfrm>
            <a:off x="5366371" y="301432"/>
            <a:ext cx="2384168" cy="369332"/>
          </a:xfrm>
          <a:prstGeom prst="rect">
            <a:avLst/>
          </a:prstGeom>
          <a:noFill/>
        </p:spPr>
        <p:txBody>
          <a:bodyPr wrap="square" rtlCol="0">
            <a:spAutoFit/>
          </a:bodyPr>
          <a:lstStyle/>
          <a:p>
            <a:r>
              <a:rPr lang="en-US" dirty="0"/>
              <a:t>Use the search bar</a:t>
            </a:r>
          </a:p>
        </p:txBody>
      </p:sp>
      <p:cxnSp>
        <p:nvCxnSpPr>
          <p:cNvPr id="25" name="Straight Arrow Connector 24">
            <a:extLst>
              <a:ext uri="{FF2B5EF4-FFF2-40B4-BE49-F238E27FC236}">
                <a16:creationId xmlns:a16="http://schemas.microsoft.com/office/drawing/2014/main" id="{2F3CB599-A634-DE4E-B23F-825AD6F9E2D5}"/>
              </a:ext>
            </a:extLst>
          </p:cNvPr>
          <p:cNvCxnSpPr/>
          <p:nvPr/>
        </p:nvCxnSpPr>
        <p:spPr>
          <a:xfrm>
            <a:off x="7462345" y="503042"/>
            <a:ext cx="1103586" cy="107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B5E27D-BACE-6346-BE1B-EBFD137AD2C8}"/>
              </a:ext>
            </a:extLst>
          </p:cNvPr>
          <p:cNvSpPr txBox="1"/>
          <p:nvPr/>
        </p:nvSpPr>
        <p:spPr>
          <a:xfrm>
            <a:off x="9149255" y="116245"/>
            <a:ext cx="1818290" cy="923330"/>
          </a:xfrm>
          <a:prstGeom prst="rect">
            <a:avLst/>
          </a:prstGeom>
          <a:noFill/>
        </p:spPr>
        <p:txBody>
          <a:bodyPr wrap="square" rtlCol="0">
            <a:spAutoFit/>
          </a:bodyPr>
          <a:lstStyle/>
          <a:p>
            <a:r>
              <a:rPr lang="en-US" dirty="0"/>
              <a:t>Try this for more specific research</a:t>
            </a:r>
          </a:p>
        </p:txBody>
      </p:sp>
      <p:cxnSp>
        <p:nvCxnSpPr>
          <p:cNvPr id="28" name="Straight Arrow Connector 27">
            <a:extLst>
              <a:ext uri="{FF2B5EF4-FFF2-40B4-BE49-F238E27FC236}">
                <a16:creationId xmlns:a16="http://schemas.microsoft.com/office/drawing/2014/main" id="{771BD3B8-6AEE-D548-9943-2C872EB89C7F}"/>
              </a:ext>
            </a:extLst>
          </p:cNvPr>
          <p:cNvCxnSpPr>
            <a:cxnSpLocks/>
          </p:cNvCxnSpPr>
          <p:nvPr/>
        </p:nvCxnSpPr>
        <p:spPr>
          <a:xfrm>
            <a:off x="10239523" y="670764"/>
            <a:ext cx="1080118" cy="737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34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2B3B4293-2045-1C4B-A6D1-E18358E81D84}"/>
              </a:ext>
            </a:extLst>
          </p:cNvPr>
          <p:cNvSpPr>
            <a:spLocks noGrp="1"/>
          </p:cNvSpPr>
          <p:nvPr>
            <p:ph type="title"/>
          </p:nvPr>
        </p:nvSpPr>
        <p:spPr>
          <a:xfrm>
            <a:off x="904877" y="795527"/>
            <a:ext cx="10488547" cy="1190912"/>
          </a:xfrm>
        </p:spPr>
        <p:txBody>
          <a:bodyPr>
            <a:normAutofit/>
          </a:bodyPr>
          <a:lstStyle/>
          <a:p>
            <a:r>
              <a:rPr lang="en-US" dirty="0">
                <a:solidFill>
                  <a:schemeClr val="accent1"/>
                </a:solidFill>
              </a:rPr>
              <a:t>Keyword Search</a:t>
            </a:r>
          </a:p>
        </p:txBody>
      </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5FB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 website&#10;&#10;Description automatically generated">
            <a:extLst>
              <a:ext uri="{FF2B5EF4-FFF2-40B4-BE49-F238E27FC236}">
                <a16:creationId xmlns:a16="http://schemas.microsoft.com/office/drawing/2014/main" id="{3DF0DE06-1F34-064F-B577-A447EF123215}"/>
              </a:ext>
            </a:extLst>
          </p:cNvPr>
          <p:cNvPicPr>
            <a:picLocks noChangeAspect="1"/>
          </p:cNvPicPr>
          <p:nvPr/>
        </p:nvPicPr>
        <p:blipFill rotWithShape="1">
          <a:blip r:embed="rId2"/>
          <a:srcRect r="14972" b="-4"/>
          <a:stretch/>
        </p:blipFill>
        <p:spPr>
          <a:xfrm>
            <a:off x="1103257" y="2416047"/>
            <a:ext cx="4626864" cy="3346704"/>
          </a:xfrm>
          <a:prstGeom prst="rect">
            <a:avLst/>
          </a:prstGeom>
          <a:ln w="12700">
            <a:noFill/>
          </a:ln>
        </p:spPr>
      </p:pic>
      <p:sp>
        <p:nvSpPr>
          <p:cNvPr id="5" name="Content Placeholder 4">
            <a:extLst>
              <a:ext uri="{FF2B5EF4-FFF2-40B4-BE49-F238E27FC236}">
                <a16:creationId xmlns:a16="http://schemas.microsoft.com/office/drawing/2014/main" id="{FF08AD36-8F51-3B4B-A228-F1B33AF5DC24}"/>
              </a:ext>
            </a:extLst>
          </p:cNvPr>
          <p:cNvSpPr>
            <a:spLocks noGrp="1"/>
          </p:cNvSpPr>
          <p:nvPr>
            <p:ph idx="1"/>
          </p:nvPr>
        </p:nvSpPr>
        <p:spPr>
          <a:xfrm>
            <a:off x="6246410" y="2957312"/>
            <a:ext cx="5028928" cy="3699669"/>
          </a:xfrm>
        </p:spPr>
        <p:txBody>
          <a:bodyPr>
            <a:normAutofit fontScale="85000" lnSpcReduction="20000"/>
          </a:bodyPr>
          <a:lstStyle/>
          <a:p>
            <a:pPr marL="0" indent="0">
              <a:buClr>
                <a:srgbClr val="F5FB48"/>
              </a:buClr>
              <a:buNone/>
            </a:pPr>
            <a:r>
              <a:rPr lang="en-US" sz="2000" dirty="0">
                <a:solidFill>
                  <a:schemeClr val="accent1"/>
                </a:solidFill>
              </a:rPr>
              <a:t>Keyword searches </a:t>
            </a:r>
            <a:r>
              <a:rPr lang="en-US" sz="2000" dirty="0"/>
              <a:t>are a great way to begin your research. Enter a word into the search bar.  Try:</a:t>
            </a:r>
          </a:p>
          <a:p>
            <a:pPr>
              <a:buClr>
                <a:srgbClr val="F5FB48"/>
              </a:buClr>
            </a:pPr>
            <a:r>
              <a:rPr lang="en-US" sz="2000" dirty="0"/>
              <a:t>Biomes</a:t>
            </a:r>
          </a:p>
          <a:p>
            <a:pPr>
              <a:buClr>
                <a:srgbClr val="F5FB48"/>
              </a:buClr>
            </a:pPr>
            <a:r>
              <a:rPr lang="en-US" sz="2000" dirty="0"/>
              <a:t>Space</a:t>
            </a:r>
          </a:p>
          <a:p>
            <a:pPr>
              <a:buClr>
                <a:srgbClr val="F5FB48"/>
              </a:buClr>
            </a:pPr>
            <a:r>
              <a:rPr lang="en-US" sz="2000" dirty="0"/>
              <a:t>Citizenship</a:t>
            </a:r>
          </a:p>
          <a:p>
            <a:pPr>
              <a:buClr>
                <a:srgbClr val="F5FB48"/>
              </a:buClr>
            </a:pPr>
            <a:r>
              <a:rPr lang="en-US" sz="2000" dirty="0"/>
              <a:t>Continents</a:t>
            </a:r>
          </a:p>
          <a:p>
            <a:pPr>
              <a:buClr>
                <a:srgbClr val="F5FB48"/>
              </a:buClr>
            </a:pPr>
            <a:r>
              <a:rPr lang="en-US" sz="2000" dirty="0"/>
              <a:t>Weather</a:t>
            </a:r>
          </a:p>
          <a:p>
            <a:pPr>
              <a:buClr>
                <a:srgbClr val="F5FB48"/>
              </a:buClr>
            </a:pPr>
            <a:r>
              <a:rPr lang="en-US" sz="2000" dirty="0"/>
              <a:t>Climate</a:t>
            </a:r>
          </a:p>
          <a:p>
            <a:pPr>
              <a:buClr>
                <a:srgbClr val="F5FB48"/>
              </a:buClr>
            </a:pPr>
            <a:r>
              <a:rPr lang="en-US" sz="2000" dirty="0"/>
              <a:t>Communities</a:t>
            </a:r>
          </a:p>
          <a:p>
            <a:pPr>
              <a:buClr>
                <a:srgbClr val="F5FB48"/>
              </a:buClr>
            </a:pPr>
            <a:r>
              <a:rPr lang="en-US" sz="2000" dirty="0"/>
              <a:t>Geography</a:t>
            </a:r>
          </a:p>
          <a:p>
            <a:pPr>
              <a:buClr>
                <a:srgbClr val="F5FB48"/>
              </a:buClr>
            </a:pPr>
            <a:endParaRPr lang="en-US" sz="2000" dirty="0"/>
          </a:p>
          <a:p>
            <a:pPr>
              <a:buClr>
                <a:srgbClr val="F5FB48"/>
              </a:buClr>
            </a:pPr>
            <a:endParaRPr lang="en-US" sz="2000" dirty="0"/>
          </a:p>
          <a:p>
            <a:pPr>
              <a:buClr>
                <a:srgbClr val="F5FB48"/>
              </a:buClr>
            </a:pPr>
            <a:endParaRPr lang="en-US" dirty="0"/>
          </a:p>
        </p:txBody>
      </p:sp>
      <p:cxnSp>
        <p:nvCxnSpPr>
          <p:cNvPr id="9" name="Straight Arrow Connector 8">
            <a:extLst>
              <a:ext uri="{FF2B5EF4-FFF2-40B4-BE49-F238E27FC236}">
                <a16:creationId xmlns:a16="http://schemas.microsoft.com/office/drawing/2014/main" id="{0C6F37DF-D655-BC47-9E2B-9DD2EAF1CEF6}"/>
              </a:ext>
            </a:extLst>
          </p:cNvPr>
          <p:cNvCxnSpPr>
            <a:cxnSpLocks/>
          </p:cNvCxnSpPr>
          <p:nvPr/>
        </p:nvCxnSpPr>
        <p:spPr>
          <a:xfrm>
            <a:off x="1957388" y="1936686"/>
            <a:ext cx="2682932" cy="84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9A018B-612B-894A-890D-8A93FA3A52D9}"/>
              </a:ext>
            </a:extLst>
          </p:cNvPr>
          <p:cNvSpPr txBox="1"/>
          <p:nvPr/>
        </p:nvSpPr>
        <p:spPr>
          <a:xfrm>
            <a:off x="801513" y="1660009"/>
            <a:ext cx="2813616" cy="369332"/>
          </a:xfrm>
          <a:prstGeom prst="rect">
            <a:avLst/>
          </a:prstGeom>
          <a:noFill/>
        </p:spPr>
        <p:txBody>
          <a:bodyPr wrap="square" rtlCol="0">
            <a:spAutoFit/>
          </a:bodyPr>
          <a:lstStyle/>
          <a:p>
            <a:r>
              <a:rPr lang="en-US" dirty="0"/>
              <a:t>search bar</a:t>
            </a:r>
          </a:p>
        </p:txBody>
      </p:sp>
    </p:spTree>
    <p:extLst>
      <p:ext uri="{BB962C8B-B14F-4D97-AF65-F5344CB8AC3E}">
        <p14:creationId xmlns:p14="http://schemas.microsoft.com/office/powerpoint/2010/main" val="121050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DBE4-F1AF-3944-A7CB-D37C9FC80B19}"/>
              </a:ext>
            </a:extLst>
          </p:cNvPr>
          <p:cNvSpPr>
            <a:spLocks noGrp="1"/>
          </p:cNvSpPr>
          <p:nvPr>
            <p:ph type="title"/>
          </p:nvPr>
        </p:nvSpPr>
        <p:spPr/>
        <p:txBody>
          <a:bodyPr>
            <a:normAutofit/>
          </a:bodyPr>
          <a:lstStyle/>
          <a:p>
            <a:r>
              <a:rPr lang="en-US" sz="3400" dirty="0"/>
              <a:t>You might have too much information!</a:t>
            </a:r>
            <a:br>
              <a:rPr lang="en-US" sz="3400" dirty="0"/>
            </a:br>
            <a:r>
              <a:rPr lang="en-US" sz="3400" dirty="0"/>
              <a:t>Try a Subject Search.</a:t>
            </a:r>
          </a:p>
        </p:txBody>
      </p:sp>
      <p:sp>
        <p:nvSpPr>
          <p:cNvPr id="3" name="Content Placeholder 2">
            <a:extLst>
              <a:ext uri="{FF2B5EF4-FFF2-40B4-BE49-F238E27FC236}">
                <a16:creationId xmlns:a16="http://schemas.microsoft.com/office/drawing/2014/main" id="{27AB53BA-40D9-E04B-8D9D-B120A7B37F73}"/>
              </a:ext>
            </a:extLst>
          </p:cNvPr>
          <p:cNvSpPr>
            <a:spLocks noGrp="1"/>
          </p:cNvSpPr>
          <p:nvPr>
            <p:ph sz="half" idx="2"/>
          </p:nvPr>
        </p:nvSpPr>
        <p:spPr>
          <a:xfrm>
            <a:off x="437257" y="4322200"/>
            <a:ext cx="6499120" cy="2013286"/>
          </a:xfrm>
        </p:spPr>
        <p:txBody>
          <a:bodyPr>
            <a:normAutofit fontScale="25000" lnSpcReduction="20000"/>
          </a:bodyPr>
          <a:lstStyle/>
          <a:p>
            <a:pPr marL="0" indent="0">
              <a:lnSpc>
                <a:spcPct val="110000"/>
              </a:lnSpc>
              <a:buNone/>
            </a:pPr>
            <a:endParaRPr lang="en-US" sz="8000" dirty="0"/>
          </a:p>
          <a:p>
            <a:pPr marL="0" indent="0">
              <a:lnSpc>
                <a:spcPct val="110000"/>
              </a:lnSpc>
              <a:buNone/>
            </a:pPr>
            <a:endParaRPr lang="en-US" sz="8000" dirty="0"/>
          </a:p>
          <a:p>
            <a:pPr marL="0" indent="0">
              <a:lnSpc>
                <a:spcPct val="110000"/>
              </a:lnSpc>
              <a:buNone/>
            </a:pPr>
            <a:r>
              <a:rPr lang="en-US" sz="8000" dirty="0"/>
              <a:t>Go to </a:t>
            </a:r>
            <a:r>
              <a:rPr lang="en-US" sz="8000" dirty="0">
                <a:solidFill>
                  <a:schemeClr val="accent1"/>
                </a:solidFill>
              </a:rPr>
              <a:t>Advanced Search</a:t>
            </a:r>
          </a:p>
          <a:p>
            <a:pPr>
              <a:lnSpc>
                <a:spcPct val="110000"/>
              </a:lnSpc>
            </a:pPr>
            <a:r>
              <a:rPr lang="en-US" sz="8000" dirty="0"/>
              <a:t>Change the toggle button to </a:t>
            </a:r>
            <a:r>
              <a:rPr lang="en-US" sz="8000" dirty="0">
                <a:solidFill>
                  <a:schemeClr val="accent1"/>
                </a:solidFill>
              </a:rPr>
              <a:t>Subject.</a:t>
            </a:r>
          </a:p>
          <a:p>
            <a:pPr>
              <a:lnSpc>
                <a:spcPct val="110000"/>
              </a:lnSpc>
            </a:pPr>
            <a:r>
              <a:rPr lang="en-US" sz="8000" dirty="0"/>
              <a:t>Type in a subject you want to research.</a:t>
            </a:r>
            <a:r>
              <a:rPr lang="en-US" sz="1000" dirty="0"/>
              <a:t>..</a:t>
            </a:r>
            <a:endParaRPr lang="en-US" sz="8000" dirty="0"/>
          </a:p>
        </p:txBody>
      </p:sp>
      <p:sp>
        <p:nvSpPr>
          <p:cNvPr id="6" name="TextBox 5">
            <a:extLst>
              <a:ext uri="{FF2B5EF4-FFF2-40B4-BE49-F238E27FC236}">
                <a16:creationId xmlns:a16="http://schemas.microsoft.com/office/drawing/2014/main" id="{09A54E7D-001A-6240-BFE9-9A451FA154B9}"/>
              </a:ext>
            </a:extLst>
          </p:cNvPr>
          <p:cNvSpPr txBox="1"/>
          <p:nvPr/>
        </p:nvSpPr>
        <p:spPr>
          <a:xfrm>
            <a:off x="5528940" y="644575"/>
            <a:ext cx="5347005" cy="1898277"/>
          </a:xfrm>
          <a:prstGeom prst="rect">
            <a:avLst/>
          </a:prstGeom>
          <a:noFill/>
        </p:spPr>
        <p:txBody>
          <a:bodyPr wrap="square" rtlCol="0">
            <a:spAutoFit/>
          </a:bodyPr>
          <a:lstStyle/>
          <a:p>
            <a:pPr>
              <a:lnSpc>
                <a:spcPct val="110000"/>
              </a:lnSpc>
            </a:pPr>
            <a:r>
              <a:rPr lang="en-US" dirty="0"/>
              <a:t>A </a:t>
            </a:r>
            <a:r>
              <a:rPr lang="en-US" dirty="0">
                <a:solidFill>
                  <a:schemeClr val="accent1"/>
                </a:solidFill>
              </a:rPr>
              <a:t>Subject Search</a:t>
            </a:r>
            <a:r>
              <a:rPr lang="en-US" dirty="0"/>
              <a:t> only uses the terms from the Library of Congress Subject Headings to populate your search results. </a:t>
            </a:r>
          </a:p>
          <a:p>
            <a:pPr>
              <a:lnSpc>
                <a:spcPct val="110000"/>
              </a:lnSpc>
            </a:pPr>
            <a:endParaRPr lang="en-US" dirty="0"/>
          </a:p>
          <a:p>
            <a:pPr>
              <a:lnSpc>
                <a:spcPct val="110000"/>
              </a:lnSpc>
            </a:pPr>
            <a:r>
              <a:rPr lang="en-US" dirty="0"/>
              <a:t>You should get less results, but they should be more specific. Try it!</a:t>
            </a:r>
          </a:p>
        </p:txBody>
      </p:sp>
      <p:pic>
        <p:nvPicPr>
          <p:cNvPr id="67" name="Picture 66" descr="Graphical user interface&#10;&#10;Description automatically generated">
            <a:extLst>
              <a:ext uri="{FF2B5EF4-FFF2-40B4-BE49-F238E27FC236}">
                <a16:creationId xmlns:a16="http://schemas.microsoft.com/office/drawing/2014/main" id="{38AD8E5A-CB1B-4E45-9DFD-16A940BFA8F2}"/>
              </a:ext>
            </a:extLst>
          </p:cNvPr>
          <p:cNvPicPr>
            <a:picLocks noChangeAspect="1"/>
          </p:cNvPicPr>
          <p:nvPr/>
        </p:nvPicPr>
        <p:blipFill>
          <a:blip r:embed="rId2"/>
          <a:stretch>
            <a:fillRect/>
          </a:stretch>
        </p:blipFill>
        <p:spPr>
          <a:xfrm>
            <a:off x="5561138" y="2744604"/>
            <a:ext cx="5996189" cy="3274449"/>
          </a:xfrm>
          <a:prstGeom prst="rect">
            <a:avLst/>
          </a:prstGeom>
        </p:spPr>
      </p:pic>
    </p:spTree>
    <p:extLst>
      <p:ext uri="{BB962C8B-B14F-4D97-AF65-F5344CB8AC3E}">
        <p14:creationId xmlns:p14="http://schemas.microsoft.com/office/powerpoint/2010/main" val="175946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4BC8F838-7BA0-4F4E-B2CE-A29CACD5462C}"/>
              </a:ext>
            </a:extLst>
          </p:cNvPr>
          <p:cNvGraphicFramePr>
            <a:graphicFrameLocks noGrp="1"/>
          </p:cNvGraphicFramePr>
          <p:nvPr>
            <p:ph type="pic" idx="1"/>
            <p:extLst>
              <p:ext uri="{D42A27DB-BD31-4B8C-83A1-F6EECF244321}">
                <p14:modId xmlns:p14="http://schemas.microsoft.com/office/powerpoint/2010/main" val="3098933032"/>
              </p:ext>
            </p:extLst>
          </p:nvPr>
        </p:nvGraphicFramePr>
        <p:xfrm>
          <a:off x="7102011" y="854825"/>
          <a:ext cx="4648200" cy="3337560"/>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3750486111"/>
                    </a:ext>
                  </a:extLst>
                </a:gridCol>
              </a:tblGrid>
              <a:tr h="370840">
                <a:tc>
                  <a:txBody>
                    <a:bodyPr/>
                    <a:lstStyle/>
                    <a:p>
                      <a:r>
                        <a:rPr lang="en-US" dirty="0"/>
                        <a:t>LSCH heading to use</a:t>
                      </a:r>
                    </a:p>
                  </a:txBody>
                  <a:tcPr/>
                </a:tc>
                <a:extLst>
                  <a:ext uri="{0D108BD9-81ED-4DB2-BD59-A6C34878D82A}">
                    <a16:rowId xmlns:a16="http://schemas.microsoft.com/office/drawing/2014/main" val="1575231587"/>
                  </a:ext>
                </a:extLst>
              </a:tr>
              <a:tr h="370840">
                <a:tc>
                  <a:txBody>
                    <a:bodyPr/>
                    <a:lstStyle/>
                    <a:p>
                      <a:r>
                        <a:rPr lang="en-US" dirty="0"/>
                        <a:t>Planets</a:t>
                      </a:r>
                    </a:p>
                  </a:txBody>
                  <a:tcPr/>
                </a:tc>
                <a:extLst>
                  <a:ext uri="{0D108BD9-81ED-4DB2-BD59-A6C34878D82A}">
                    <a16:rowId xmlns:a16="http://schemas.microsoft.com/office/drawing/2014/main" val="131842515"/>
                  </a:ext>
                </a:extLst>
              </a:tr>
              <a:tr h="370840">
                <a:tc>
                  <a:txBody>
                    <a:bodyPr/>
                    <a:lstStyle/>
                    <a:p>
                      <a:r>
                        <a:rPr lang="en-US" dirty="0"/>
                        <a:t>Rain forests</a:t>
                      </a:r>
                    </a:p>
                  </a:txBody>
                  <a:tcPr/>
                </a:tc>
                <a:extLst>
                  <a:ext uri="{0D108BD9-81ED-4DB2-BD59-A6C34878D82A}">
                    <a16:rowId xmlns:a16="http://schemas.microsoft.com/office/drawing/2014/main" val="459871185"/>
                  </a:ext>
                </a:extLst>
              </a:tr>
              <a:tr h="370840">
                <a:tc>
                  <a:txBody>
                    <a:bodyPr/>
                    <a:lstStyle/>
                    <a:p>
                      <a:r>
                        <a:rPr lang="en-US" dirty="0"/>
                        <a:t>Maps</a:t>
                      </a:r>
                    </a:p>
                  </a:txBody>
                  <a:tcPr/>
                </a:tc>
                <a:extLst>
                  <a:ext uri="{0D108BD9-81ED-4DB2-BD59-A6C34878D82A}">
                    <a16:rowId xmlns:a16="http://schemas.microsoft.com/office/drawing/2014/main" val="1313018195"/>
                  </a:ext>
                </a:extLst>
              </a:tr>
              <a:tr h="370840">
                <a:tc>
                  <a:txBody>
                    <a:bodyPr/>
                    <a:lstStyle/>
                    <a:p>
                      <a:r>
                        <a:rPr lang="en-US" dirty="0"/>
                        <a:t>Deserts</a:t>
                      </a:r>
                    </a:p>
                  </a:txBody>
                  <a:tcPr/>
                </a:tc>
                <a:extLst>
                  <a:ext uri="{0D108BD9-81ED-4DB2-BD59-A6C34878D82A}">
                    <a16:rowId xmlns:a16="http://schemas.microsoft.com/office/drawing/2014/main" val="2482548784"/>
                  </a:ext>
                </a:extLst>
              </a:tr>
              <a:tr h="370840">
                <a:tc>
                  <a:txBody>
                    <a:bodyPr/>
                    <a:lstStyle/>
                    <a:p>
                      <a:r>
                        <a:rPr lang="en-US" dirty="0"/>
                        <a:t>Magnets</a:t>
                      </a:r>
                    </a:p>
                  </a:txBody>
                  <a:tcPr/>
                </a:tc>
                <a:extLst>
                  <a:ext uri="{0D108BD9-81ED-4DB2-BD59-A6C34878D82A}">
                    <a16:rowId xmlns:a16="http://schemas.microsoft.com/office/drawing/2014/main" val="460685690"/>
                  </a:ext>
                </a:extLst>
              </a:tr>
              <a:tr h="370840">
                <a:tc>
                  <a:txBody>
                    <a:bodyPr/>
                    <a:lstStyle/>
                    <a:p>
                      <a:r>
                        <a:rPr lang="en-US"/>
                        <a:t>Oceanography-- </a:t>
                      </a:r>
                      <a:r>
                        <a:rPr lang="en-US" dirty="0"/>
                        <a:t>Juvenile Literature</a:t>
                      </a:r>
                    </a:p>
                  </a:txBody>
                  <a:tcPr/>
                </a:tc>
                <a:extLst>
                  <a:ext uri="{0D108BD9-81ED-4DB2-BD59-A6C34878D82A}">
                    <a16:rowId xmlns:a16="http://schemas.microsoft.com/office/drawing/2014/main" val="112362303"/>
                  </a:ext>
                </a:extLst>
              </a:tr>
              <a:tr h="370840">
                <a:tc>
                  <a:txBody>
                    <a:bodyPr/>
                    <a:lstStyle/>
                    <a:p>
                      <a:r>
                        <a:rPr lang="en-US" dirty="0" err="1"/>
                        <a:t>Tundras</a:t>
                      </a:r>
                      <a:endParaRPr lang="en-US" dirty="0"/>
                    </a:p>
                  </a:txBody>
                  <a:tcPr/>
                </a:tc>
                <a:extLst>
                  <a:ext uri="{0D108BD9-81ED-4DB2-BD59-A6C34878D82A}">
                    <a16:rowId xmlns:a16="http://schemas.microsoft.com/office/drawing/2014/main" val="1992035667"/>
                  </a:ext>
                </a:extLst>
              </a:tr>
              <a:tr h="370840">
                <a:tc>
                  <a:txBody>
                    <a:bodyPr/>
                    <a:lstStyle/>
                    <a:p>
                      <a:r>
                        <a:rPr lang="en-US" dirty="0"/>
                        <a:t>Astronomy </a:t>
                      </a:r>
                    </a:p>
                  </a:txBody>
                  <a:tcPr/>
                </a:tc>
                <a:extLst>
                  <a:ext uri="{0D108BD9-81ED-4DB2-BD59-A6C34878D82A}">
                    <a16:rowId xmlns:a16="http://schemas.microsoft.com/office/drawing/2014/main" val="523865688"/>
                  </a:ext>
                </a:extLst>
              </a:tr>
            </a:tbl>
          </a:graphicData>
        </a:graphic>
      </p:graphicFrame>
      <p:sp>
        <p:nvSpPr>
          <p:cNvPr id="7" name="Title 6">
            <a:extLst>
              <a:ext uri="{FF2B5EF4-FFF2-40B4-BE49-F238E27FC236}">
                <a16:creationId xmlns:a16="http://schemas.microsoft.com/office/drawing/2014/main" id="{339384BB-E3A4-BD49-8819-8BE158E9EA90}"/>
              </a:ext>
            </a:extLst>
          </p:cNvPr>
          <p:cNvSpPr>
            <a:spLocks noGrp="1"/>
          </p:cNvSpPr>
          <p:nvPr>
            <p:ph type="title"/>
          </p:nvPr>
        </p:nvSpPr>
        <p:spPr>
          <a:xfrm>
            <a:off x="885443" y="2360255"/>
            <a:ext cx="5648921" cy="1913794"/>
          </a:xfrm>
        </p:spPr>
        <p:txBody>
          <a:bodyPr>
            <a:normAutofit/>
          </a:bodyPr>
          <a:lstStyle/>
          <a:p>
            <a:r>
              <a:rPr lang="en-US" dirty="0"/>
              <a:t>Try these Library of Congress Subject Headings instead of  using a keyword search term:</a:t>
            </a:r>
          </a:p>
        </p:txBody>
      </p:sp>
      <p:pic>
        <p:nvPicPr>
          <p:cNvPr id="12" name="Picture 11" descr="A picture containing diagram&#10;&#10;Description automatically generated">
            <a:extLst>
              <a:ext uri="{FF2B5EF4-FFF2-40B4-BE49-F238E27FC236}">
                <a16:creationId xmlns:a16="http://schemas.microsoft.com/office/drawing/2014/main" id="{2C40E222-B9A7-C146-BB4A-76553AEF04D8}"/>
              </a:ext>
            </a:extLst>
          </p:cNvPr>
          <p:cNvPicPr>
            <a:picLocks noChangeAspect="1"/>
          </p:cNvPicPr>
          <p:nvPr/>
        </p:nvPicPr>
        <p:blipFill>
          <a:blip r:embed="rId2"/>
          <a:stretch>
            <a:fillRect/>
          </a:stretch>
        </p:blipFill>
        <p:spPr>
          <a:xfrm>
            <a:off x="1366463" y="4963171"/>
            <a:ext cx="1849347" cy="1812636"/>
          </a:xfrm>
          <a:prstGeom prst="rect">
            <a:avLst/>
          </a:prstGeom>
        </p:spPr>
      </p:pic>
    </p:spTree>
    <p:extLst>
      <p:ext uri="{BB962C8B-B14F-4D97-AF65-F5344CB8AC3E}">
        <p14:creationId xmlns:p14="http://schemas.microsoft.com/office/powerpoint/2010/main" val="343569896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{46581FFE-FDCF-F148-9561-7C4D4573BB1E}tf16401369</Template>
  <TotalTime>107</TotalTime>
  <Words>707</Words>
  <Application>Microsoft Macintosh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Rockwell</vt:lpstr>
      <vt:lpstr>Wingdings</vt:lpstr>
      <vt:lpstr>Atlas</vt:lpstr>
      <vt:lpstr>PowerPoint Presentation</vt:lpstr>
      <vt:lpstr>LS2 Pac for elementary</vt:lpstr>
      <vt:lpstr>PowerPoint Presentation</vt:lpstr>
      <vt:lpstr>PowerPoint Presentation</vt:lpstr>
      <vt:lpstr>Find LS2 Pac on the website.</vt:lpstr>
      <vt:lpstr>This is the homepage. </vt:lpstr>
      <vt:lpstr>Keyword Search</vt:lpstr>
      <vt:lpstr>You might have too much information! Try a Subject Search.</vt:lpstr>
      <vt:lpstr>Try these Library of Congress Subject Headings instead of  using a keyword search term:</vt:lpstr>
      <vt:lpstr>Other important information you should know!    </vt:lpstr>
      <vt:lpstr>Let Mrs. Houston know if you need any help using LS2 Pac. I am here to help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LS2 Pac for elementary</dc:title>
  <dc:creator>Maria Houston</dc:creator>
  <cp:lastModifiedBy>Maria Houston</cp:lastModifiedBy>
  <cp:revision>11</cp:revision>
  <dcterms:created xsi:type="dcterms:W3CDTF">2021-09-18T16:20:50Z</dcterms:created>
  <dcterms:modified xsi:type="dcterms:W3CDTF">2021-09-19T21:08:08Z</dcterms:modified>
</cp:coreProperties>
</file>