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1" r:id="rId1"/>
  </p:sldMasterIdLst>
  <p:sldIdLst>
    <p:sldId id="270" r:id="rId2"/>
    <p:sldId id="256" r:id="rId3"/>
    <p:sldId id="257" r:id="rId4"/>
    <p:sldId id="258" r:id="rId5"/>
    <p:sldId id="259" r:id="rId6"/>
    <p:sldId id="260" r:id="rId7"/>
    <p:sldId id="262" r:id="rId8"/>
    <p:sldId id="263" r:id="rId9"/>
    <p:sldId id="265" r:id="rId10"/>
    <p:sldId id="264"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snapToObjects="1">
      <p:cViewPr varScale="1">
        <p:scale>
          <a:sx n="117" d="100"/>
          <a:sy n="117" d="100"/>
        </p:scale>
        <p:origin x="3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9/19/21</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85316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9/19/21</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14919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9/19/21</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95427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9/19/21</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30222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9/19/21</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55291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9/19/21</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14561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9/19/21</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04907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9/19/21</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7214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9/19/21</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25272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9/19/21</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08045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9/19/21</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05881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9/19/21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402829776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50" r:id="rId6"/>
    <p:sldLayoutId id="2147483845" r:id="rId7"/>
    <p:sldLayoutId id="2147483846" r:id="rId8"/>
    <p:sldLayoutId id="2147483847" r:id="rId9"/>
    <p:sldLayoutId id="2147483849" r:id="rId10"/>
    <p:sldLayoutId id="2147483848"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A90BDE3-2456-E44B-9875-381345A4624E}"/>
              </a:ext>
            </a:extLst>
          </p:cNvPr>
          <p:cNvSpPr txBox="1"/>
          <p:nvPr/>
        </p:nvSpPr>
        <p:spPr>
          <a:xfrm>
            <a:off x="457200" y="293914"/>
            <a:ext cx="11103429" cy="6155531"/>
          </a:xfrm>
          <a:prstGeom prst="rect">
            <a:avLst/>
          </a:prstGeom>
          <a:solidFill>
            <a:schemeClr val="bg1"/>
          </a:solidFill>
        </p:spPr>
        <p:txBody>
          <a:bodyPr wrap="square" rtlCol="0">
            <a:spAutoFit/>
          </a:bodyPr>
          <a:lstStyle/>
          <a:p>
            <a:r>
              <a:rPr lang="en-US" dirty="0">
                <a:latin typeface="Calibri" panose="020F0502020204030204" pitchFamily="34" charset="0"/>
                <a:cs typeface="Calibri" panose="020F0502020204030204" pitchFamily="34" charset="0"/>
              </a:rPr>
              <a:t>Maria Houston</a:t>
            </a:r>
          </a:p>
          <a:p>
            <a:r>
              <a:rPr lang="en-US" dirty="0">
                <a:latin typeface="Calibri" panose="020F0502020204030204" pitchFamily="34" charset="0"/>
                <a:cs typeface="Calibri" panose="020F0502020204030204" pitchFamily="34" charset="0"/>
              </a:rPr>
              <a:t>502 Organization and Access</a:t>
            </a:r>
          </a:p>
          <a:p>
            <a:r>
              <a:rPr lang="en-US" dirty="0">
                <a:latin typeface="Calibri" panose="020F0502020204030204" pitchFamily="34" charset="0"/>
                <a:cs typeface="Calibri" panose="020F0502020204030204" pitchFamily="34" charset="0"/>
              </a:rPr>
              <a:t>Instructor Jan </a:t>
            </a:r>
            <a:r>
              <a:rPr lang="en-US">
                <a:latin typeface="Calibri" panose="020F0502020204030204" pitchFamily="34" charset="0"/>
                <a:cs typeface="Calibri" panose="020F0502020204030204" pitchFamily="34" charset="0"/>
              </a:rPr>
              <a:t>Nies</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19 September 2021</a:t>
            </a:r>
          </a:p>
          <a:p>
            <a:endParaRPr lang="en-US" dirty="0">
              <a:latin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Times New Roman" panose="02020603050405020304" pitchFamily="18" charset="0"/>
              </a:rPr>
              <a:t>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pPr algn="ctr"/>
            <a:r>
              <a:rPr lang="en-US" sz="2000" dirty="0">
                <a:latin typeface="Calibri" panose="020F0502020204030204" pitchFamily="34" charset="0"/>
                <a:ea typeface="Calibri" panose="020F0502020204030204" pitchFamily="34" charset="0"/>
                <a:cs typeface="Times New Roman" panose="02020603050405020304" pitchFamily="18" charset="0"/>
              </a:rPr>
              <a:t>LS2 Kids and LS2 Pac</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At Twin Ridge Elementary School students can use the LS2 Kids and LS2 Pac systems to access information in the library media center. I have enclosed two separate PowerPoint presentations. One demonstrating how to use LS2 Kids and the other demonstrating how to use LS2 Pac. The PowerPoint slides will be color printed, cut out, laminated, hole-punched, and assembled in a binder. The binders will be available by each Chromebook self-browsing station in Twin Ridge’s Elementary School library media center. I will also provide each classroom teacher with a binder. These resources will also be uploaded to the media center’s Schoology pages to support students at home in quarantine due to COVID-19. </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0192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E3A8-407F-8D4D-91F7-7D28C979FC80}"/>
              </a:ext>
            </a:extLst>
          </p:cNvPr>
          <p:cNvSpPr>
            <a:spLocks noGrp="1"/>
          </p:cNvSpPr>
          <p:nvPr>
            <p:ph type="title"/>
          </p:nvPr>
        </p:nvSpPr>
        <p:spPr>
          <a:solidFill>
            <a:schemeClr val="accent5"/>
          </a:solidFill>
        </p:spPr>
        <p:txBody>
          <a:bodyPr>
            <a:normAutofit fontScale="90000"/>
          </a:bodyPr>
          <a:lstStyle/>
          <a:p>
            <a:r>
              <a:rPr lang="en-US" sz="7200" dirty="0">
                <a:solidFill>
                  <a:schemeClr val="tx1"/>
                </a:solidFill>
              </a:rPr>
              <a:t>Explore more TRES books</a:t>
            </a:r>
          </a:p>
        </p:txBody>
      </p:sp>
      <p:pic>
        <p:nvPicPr>
          <p:cNvPr id="29" name="Picture 28" descr="A picture containing text, clipart&#10;&#10;Description automatically generated">
            <a:extLst>
              <a:ext uri="{FF2B5EF4-FFF2-40B4-BE49-F238E27FC236}">
                <a16:creationId xmlns:a16="http://schemas.microsoft.com/office/drawing/2014/main" id="{33BD93CF-5062-9D4A-A417-14093FE6305E}"/>
              </a:ext>
            </a:extLst>
          </p:cNvPr>
          <p:cNvPicPr/>
          <p:nvPr/>
        </p:nvPicPr>
        <p:blipFill>
          <a:blip r:embed="rId3">
            <a:extLst>
              <a:ext uri="{28A0092B-C50C-407E-A947-70E740481C1C}">
                <a14:useLocalDpi xmlns:a14="http://schemas.microsoft.com/office/drawing/2010/main" val="0"/>
              </a:ext>
            </a:extLst>
          </a:blip>
          <a:stretch>
            <a:fillRect/>
          </a:stretch>
        </p:blipFill>
        <p:spPr>
          <a:xfrm>
            <a:off x="2437833" y="2445930"/>
            <a:ext cx="1002983" cy="998220"/>
          </a:xfrm>
          <a:prstGeom prst="rect">
            <a:avLst/>
          </a:prstGeom>
        </p:spPr>
      </p:pic>
      <p:sp>
        <p:nvSpPr>
          <p:cNvPr id="21" name="TextBox 20">
            <a:extLst>
              <a:ext uri="{FF2B5EF4-FFF2-40B4-BE49-F238E27FC236}">
                <a16:creationId xmlns:a16="http://schemas.microsoft.com/office/drawing/2014/main" id="{93456F6C-C95C-A64C-A7B2-10EC9F439FA6}"/>
              </a:ext>
            </a:extLst>
          </p:cNvPr>
          <p:cNvSpPr txBox="1"/>
          <p:nvPr/>
        </p:nvSpPr>
        <p:spPr>
          <a:xfrm>
            <a:off x="374333" y="2430780"/>
            <a:ext cx="1600200" cy="769441"/>
          </a:xfrm>
          <a:prstGeom prst="rect">
            <a:avLst/>
          </a:prstGeom>
          <a:noFill/>
        </p:spPr>
        <p:txBody>
          <a:bodyPr wrap="square" rtlCol="0">
            <a:spAutoFit/>
          </a:bodyPr>
          <a:lstStyle/>
          <a:p>
            <a:r>
              <a:rPr lang="en-US" sz="2200" b="1" dirty="0"/>
              <a:t>LS2 Kids Pictures</a:t>
            </a:r>
          </a:p>
        </p:txBody>
      </p:sp>
      <p:pic>
        <p:nvPicPr>
          <p:cNvPr id="31" name="Picture 30" descr="A picture containing text, sky&#10;&#10;Description automatically generated">
            <a:extLst>
              <a:ext uri="{FF2B5EF4-FFF2-40B4-BE49-F238E27FC236}">
                <a16:creationId xmlns:a16="http://schemas.microsoft.com/office/drawing/2014/main" id="{4F4D4B49-60C5-5C46-B668-7ED4DD99358E}"/>
              </a:ext>
            </a:extLst>
          </p:cNvPr>
          <p:cNvPicPr/>
          <p:nvPr/>
        </p:nvPicPr>
        <p:blipFill>
          <a:blip r:embed="rId4">
            <a:extLst>
              <a:ext uri="{28A0092B-C50C-407E-A947-70E740481C1C}">
                <a14:useLocalDpi xmlns:a14="http://schemas.microsoft.com/office/drawing/2010/main" val="0"/>
              </a:ext>
            </a:extLst>
          </a:blip>
          <a:stretch>
            <a:fillRect/>
          </a:stretch>
        </p:blipFill>
        <p:spPr>
          <a:xfrm>
            <a:off x="4506116" y="2445930"/>
            <a:ext cx="1002983" cy="998220"/>
          </a:xfrm>
          <a:prstGeom prst="rect">
            <a:avLst/>
          </a:prstGeom>
        </p:spPr>
      </p:pic>
      <p:pic>
        <p:nvPicPr>
          <p:cNvPr id="32" name="Picture 31" descr="A picture containing text, van&#10;&#10;Description automatically generated">
            <a:extLst>
              <a:ext uri="{FF2B5EF4-FFF2-40B4-BE49-F238E27FC236}">
                <a16:creationId xmlns:a16="http://schemas.microsoft.com/office/drawing/2014/main" id="{614AC8B9-B1FA-6945-8B1A-413869E499C1}"/>
              </a:ext>
            </a:extLst>
          </p:cNvPr>
          <p:cNvPicPr/>
          <p:nvPr/>
        </p:nvPicPr>
        <p:blipFill>
          <a:blip r:embed="rId5">
            <a:extLst>
              <a:ext uri="{28A0092B-C50C-407E-A947-70E740481C1C}">
                <a14:useLocalDpi xmlns:a14="http://schemas.microsoft.com/office/drawing/2010/main" val="0"/>
              </a:ext>
            </a:extLst>
          </a:blip>
          <a:stretch>
            <a:fillRect/>
          </a:stretch>
        </p:blipFill>
        <p:spPr>
          <a:xfrm>
            <a:off x="6651386" y="2428310"/>
            <a:ext cx="955489" cy="1003160"/>
          </a:xfrm>
          <a:prstGeom prst="rect">
            <a:avLst/>
          </a:prstGeom>
        </p:spPr>
      </p:pic>
      <p:pic>
        <p:nvPicPr>
          <p:cNvPr id="33" name="Picture 32" descr="A picture containing text, key&#10;&#10;Description automatically generated">
            <a:extLst>
              <a:ext uri="{FF2B5EF4-FFF2-40B4-BE49-F238E27FC236}">
                <a16:creationId xmlns:a16="http://schemas.microsoft.com/office/drawing/2014/main" id="{80D5A195-7EEA-104C-B332-D6F4AAB442BC}"/>
              </a:ext>
            </a:extLst>
          </p:cNvPr>
          <p:cNvPicPr/>
          <p:nvPr/>
        </p:nvPicPr>
        <p:blipFill>
          <a:blip r:embed="rId6">
            <a:extLst>
              <a:ext uri="{28A0092B-C50C-407E-A947-70E740481C1C}">
                <a14:useLocalDpi xmlns:a14="http://schemas.microsoft.com/office/drawing/2010/main" val="0"/>
              </a:ext>
            </a:extLst>
          </a:blip>
          <a:stretch>
            <a:fillRect/>
          </a:stretch>
        </p:blipFill>
        <p:spPr>
          <a:xfrm>
            <a:off x="8774752" y="2430780"/>
            <a:ext cx="995045" cy="998220"/>
          </a:xfrm>
          <a:prstGeom prst="rect">
            <a:avLst/>
          </a:prstGeom>
        </p:spPr>
      </p:pic>
      <p:pic>
        <p:nvPicPr>
          <p:cNvPr id="34" name="Picture 33" descr="A picture containing text&#10;&#10;Description automatically generated">
            <a:extLst>
              <a:ext uri="{FF2B5EF4-FFF2-40B4-BE49-F238E27FC236}">
                <a16:creationId xmlns:a16="http://schemas.microsoft.com/office/drawing/2014/main" id="{6ACF0C03-E431-364C-AC8C-D2D541D80640}"/>
              </a:ext>
            </a:extLst>
          </p:cNvPr>
          <p:cNvPicPr/>
          <p:nvPr/>
        </p:nvPicPr>
        <p:blipFill>
          <a:blip r:embed="rId7">
            <a:extLst>
              <a:ext uri="{28A0092B-C50C-407E-A947-70E740481C1C}">
                <a14:useLocalDpi xmlns:a14="http://schemas.microsoft.com/office/drawing/2010/main" val="0"/>
              </a:ext>
            </a:extLst>
          </a:blip>
          <a:stretch>
            <a:fillRect/>
          </a:stretch>
        </p:blipFill>
        <p:spPr>
          <a:xfrm>
            <a:off x="4628932" y="4712252"/>
            <a:ext cx="1002983" cy="998219"/>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342AADDD-36CB-D54B-AEA8-D8BBF3582461}"/>
              </a:ext>
            </a:extLst>
          </p:cNvPr>
          <p:cNvPicPr/>
          <p:nvPr/>
        </p:nvPicPr>
        <p:blipFill>
          <a:blip r:embed="rId8">
            <a:extLst>
              <a:ext uri="{28A0092B-C50C-407E-A947-70E740481C1C}">
                <a14:useLocalDpi xmlns:a14="http://schemas.microsoft.com/office/drawing/2010/main" val="0"/>
              </a:ext>
            </a:extLst>
          </a:blip>
          <a:stretch>
            <a:fillRect/>
          </a:stretch>
        </p:blipFill>
        <p:spPr>
          <a:xfrm>
            <a:off x="2524664" y="4712253"/>
            <a:ext cx="1002983" cy="998219"/>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9E00DA4B-4F4F-F94A-ABFE-888585BB9F64}"/>
              </a:ext>
            </a:extLst>
          </p:cNvPr>
          <p:cNvPicPr/>
          <p:nvPr/>
        </p:nvPicPr>
        <p:blipFill>
          <a:blip r:embed="rId9">
            <a:extLst>
              <a:ext uri="{28A0092B-C50C-407E-A947-70E740481C1C}">
                <a14:useLocalDpi xmlns:a14="http://schemas.microsoft.com/office/drawing/2010/main" val="0"/>
              </a:ext>
            </a:extLst>
          </a:blip>
          <a:stretch>
            <a:fillRect/>
          </a:stretch>
        </p:blipFill>
        <p:spPr>
          <a:xfrm>
            <a:off x="6755738" y="4712253"/>
            <a:ext cx="1002983" cy="99822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49230F56-D53E-5B44-9A1B-0530ED7ED73C}"/>
              </a:ext>
            </a:extLst>
          </p:cNvPr>
          <p:cNvPicPr/>
          <p:nvPr/>
        </p:nvPicPr>
        <p:blipFill>
          <a:blip r:embed="rId10">
            <a:extLst>
              <a:ext uri="{28A0092B-C50C-407E-A947-70E740481C1C}">
                <a14:useLocalDpi xmlns:a14="http://schemas.microsoft.com/office/drawing/2010/main" val="0"/>
              </a:ext>
            </a:extLst>
          </a:blip>
          <a:stretch>
            <a:fillRect/>
          </a:stretch>
        </p:blipFill>
        <p:spPr>
          <a:xfrm flipH="1">
            <a:off x="8882544" y="4712253"/>
            <a:ext cx="887253" cy="998219"/>
          </a:xfrm>
          <a:prstGeom prst="rect">
            <a:avLst/>
          </a:prstGeom>
        </p:spPr>
      </p:pic>
      <p:sp>
        <p:nvSpPr>
          <p:cNvPr id="22" name="TextBox 21">
            <a:extLst>
              <a:ext uri="{FF2B5EF4-FFF2-40B4-BE49-F238E27FC236}">
                <a16:creationId xmlns:a16="http://schemas.microsoft.com/office/drawing/2014/main" id="{390C7B7B-F9CC-1442-962F-253B8336DE4C}"/>
              </a:ext>
            </a:extLst>
          </p:cNvPr>
          <p:cNvSpPr txBox="1"/>
          <p:nvPr/>
        </p:nvSpPr>
        <p:spPr>
          <a:xfrm>
            <a:off x="501491" y="3645366"/>
            <a:ext cx="1025842" cy="430887"/>
          </a:xfrm>
          <a:prstGeom prst="rect">
            <a:avLst/>
          </a:prstGeom>
          <a:noFill/>
        </p:spPr>
        <p:txBody>
          <a:bodyPr wrap="square" rtlCol="0">
            <a:spAutoFit/>
          </a:bodyPr>
          <a:lstStyle/>
          <a:p>
            <a:r>
              <a:rPr lang="en-US" sz="2200" b="1" dirty="0"/>
              <a:t>LCSH</a:t>
            </a:r>
          </a:p>
        </p:txBody>
      </p:sp>
      <p:sp>
        <p:nvSpPr>
          <p:cNvPr id="24" name="TextBox 23">
            <a:extLst>
              <a:ext uri="{FF2B5EF4-FFF2-40B4-BE49-F238E27FC236}">
                <a16:creationId xmlns:a16="http://schemas.microsoft.com/office/drawing/2014/main" id="{230629BD-6A15-314A-BD9E-A142F9B6D241}"/>
              </a:ext>
            </a:extLst>
          </p:cNvPr>
          <p:cNvSpPr txBox="1"/>
          <p:nvPr/>
        </p:nvSpPr>
        <p:spPr>
          <a:xfrm>
            <a:off x="2415168" y="3660217"/>
            <a:ext cx="1419862" cy="369332"/>
          </a:xfrm>
          <a:prstGeom prst="rect">
            <a:avLst/>
          </a:prstGeom>
          <a:noFill/>
        </p:spPr>
        <p:txBody>
          <a:bodyPr wrap="square" rtlCol="0">
            <a:spAutoFit/>
          </a:bodyPr>
          <a:lstStyle/>
          <a:p>
            <a:r>
              <a:rPr lang="en-US" dirty="0"/>
              <a:t>Monsters</a:t>
            </a:r>
          </a:p>
        </p:txBody>
      </p:sp>
      <p:sp>
        <p:nvSpPr>
          <p:cNvPr id="25" name="TextBox 24">
            <a:extLst>
              <a:ext uri="{FF2B5EF4-FFF2-40B4-BE49-F238E27FC236}">
                <a16:creationId xmlns:a16="http://schemas.microsoft.com/office/drawing/2014/main" id="{CEA95B55-4AAC-2B40-8370-5BEBA65A77A1}"/>
              </a:ext>
            </a:extLst>
          </p:cNvPr>
          <p:cNvSpPr txBox="1"/>
          <p:nvPr/>
        </p:nvSpPr>
        <p:spPr>
          <a:xfrm>
            <a:off x="4625243" y="3661260"/>
            <a:ext cx="1110772" cy="369332"/>
          </a:xfrm>
          <a:prstGeom prst="rect">
            <a:avLst/>
          </a:prstGeom>
          <a:noFill/>
        </p:spPr>
        <p:txBody>
          <a:bodyPr wrap="square" rtlCol="0">
            <a:spAutoFit/>
          </a:bodyPr>
          <a:lstStyle/>
          <a:p>
            <a:r>
              <a:rPr lang="en-US" dirty="0"/>
              <a:t>Circus</a:t>
            </a:r>
          </a:p>
        </p:txBody>
      </p:sp>
      <p:sp>
        <p:nvSpPr>
          <p:cNvPr id="26" name="TextBox 25">
            <a:extLst>
              <a:ext uri="{FF2B5EF4-FFF2-40B4-BE49-F238E27FC236}">
                <a16:creationId xmlns:a16="http://schemas.microsoft.com/office/drawing/2014/main" id="{4F86D6F0-9CCC-5346-BFDD-ECB249CBF99F}"/>
              </a:ext>
            </a:extLst>
          </p:cNvPr>
          <p:cNvSpPr txBox="1"/>
          <p:nvPr/>
        </p:nvSpPr>
        <p:spPr>
          <a:xfrm>
            <a:off x="6591130" y="3661260"/>
            <a:ext cx="1567033" cy="369332"/>
          </a:xfrm>
          <a:prstGeom prst="rect">
            <a:avLst/>
          </a:prstGeom>
          <a:noFill/>
        </p:spPr>
        <p:txBody>
          <a:bodyPr wrap="square" rtlCol="0">
            <a:spAutoFit/>
          </a:bodyPr>
          <a:lstStyle/>
          <a:p>
            <a:r>
              <a:rPr lang="en-US" dirty="0"/>
              <a:t>Fire engines</a:t>
            </a:r>
          </a:p>
        </p:txBody>
      </p:sp>
      <p:sp>
        <p:nvSpPr>
          <p:cNvPr id="27" name="TextBox 26">
            <a:extLst>
              <a:ext uri="{FF2B5EF4-FFF2-40B4-BE49-F238E27FC236}">
                <a16:creationId xmlns:a16="http://schemas.microsoft.com/office/drawing/2014/main" id="{6DA0F119-762F-F040-BA77-46A8F723DF62}"/>
              </a:ext>
            </a:extLst>
          </p:cNvPr>
          <p:cNvSpPr txBox="1"/>
          <p:nvPr/>
        </p:nvSpPr>
        <p:spPr>
          <a:xfrm>
            <a:off x="8757091" y="3661260"/>
            <a:ext cx="2025412" cy="369332"/>
          </a:xfrm>
          <a:prstGeom prst="rect">
            <a:avLst/>
          </a:prstGeom>
          <a:noFill/>
        </p:spPr>
        <p:txBody>
          <a:bodyPr wrap="square" rtlCol="0">
            <a:spAutoFit/>
          </a:bodyPr>
          <a:lstStyle/>
          <a:p>
            <a:r>
              <a:rPr lang="en-US" dirty="0"/>
              <a:t>Pirates-- History</a:t>
            </a:r>
          </a:p>
        </p:txBody>
      </p:sp>
      <p:sp>
        <p:nvSpPr>
          <p:cNvPr id="28" name="TextBox 27">
            <a:extLst>
              <a:ext uri="{FF2B5EF4-FFF2-40B4-BE49-F238E27FC236}">
                <a16:creationId xmlns:a16="http://schemas.microsoft.com/office/drawing/2014/main" id="{66586447-A1DC-BE45-86F5-A89BE894B738}"/>
              </a:ext>
            </a:extLst>
          </p:cNvPr>
          <p:cNvSpPr txBox="1"/>
          <p:nvPr/>
        </p:nvSpPr>
        <p:spPr>
          <a:xfrm>
            <a:off x="457200" y="4829175"/>
            <a:ext cx="1371600" cy="769441"/>
          </a:xfrm>
          <a:prstGeom prst="rect">
            <a:avLst/>
          </a:prstGeom>
          <a:noFill/>
        </p:spPr>
        <p:txBody>
          <a:bodyPr wrap="square" rtlCol="0">
            <a:spAutoFit/>
          </a:bodyPr>
          <a:lstStyle/>
          <a:p>
            <a:r>
              <a:rPr lang="en-US" sz="2200" b="1" dirty="0"/>
              <a:t>LS2 Kids Pictures</a:t>
            </a:r>
          </a:p>
        </p:txBody>
      </p:sp>
      <p:sp>
        <p:nvSpPr>
          <p:cNvPr id="45" name="TextBox 44">
            <a:extLst>
              <a:ext uri="{FF2B5EF4-FFF2-40B4-BE49-F238E27FC236}">
                <a16:creationId xmlns:a16="http://schemas.microsoft.com/office/drawing/2014/main" id="{DAB0C233-423D-E24A-A624-1B0CF911ACDA}"/>
              </a:ext>
            </a:extLst>
          </p:cNvPr>
          <p:cNvSpPr txBox="1"/>
          <p:nvPr/>
        </p:nvSpPr>
        <p:spPr>
          <a:xfrm>
            <a:off x="457200" y="5966628"/>
            <a:ext cx="1025842" cy="430887"/>
          </a:xfrm>
          <a:prstGeom prst="rect">
            <a:avLst/>
          </a:prstGeom>
          <a:noFill/>
        </p:spPr>
        <p:txBody>
          <a:bodyPr wrap="square" rtlCol="0">
            <a:spAutoFit/>
          </a:bodyPr>
          <a:lstStyle/>
          <a:p>
            <a:r>
              <a:rPr lang="en-US" sz="2200" b="1" dirty="0"/>
              <a:t>LCSH</a:t>
            </a:r>
          </a:p>
        </p:txBody>
      </p:sp>
      <p:sp>
        <p:nvSpPr>
          <p:cNvPr id="30" name="TextBox 29">
            <a:extLst>
              <a:ext uri="{FF2B5EF4-FFF2-40B4-BE49-F238E27FC236}">
                <a16:creationId xmlns:a16="http://schemas.microsoft.com/office/drawing/2014/main" id="{F93652F2-1E46-3748-AF4F-577499CD8236}"/>
              </a:ext>
            </a:extLst>
          </p:cNvPr>
          <p:cNvSpPr txBox="1"/>
          <p:nvPr/>
        </p:nvSpPr>
        <p:spPr>
          <a:xfrm>
            <a:off x="2211841" y="5997406"/>
            <a:ext cx="2187411" cy="369332"/>
          </a:xfrm>
          <a:prstGeom prst="rect">
            <a:avLst/>
          </a:prstGeom>
          <a:noFill/>
        </p:spPr>
        <p:txBody>
          <a:bodyPr wrap="square" rtlCol="0">
            <a:spAutoFit/>
          </a:bodyPr>
          <a:lstStyle/>
          <a:p>
            <a:r>
              <a:rPr lang="en-US" dirty="0"/>
              <a:t>Thunderstorms</a:t>
            </a:r>
          </a:p>
        </p:txBody>
      </p:sp>
      <p:sp>
        <p:nvSpPr>
          <p:cNvPr id="38" name="TextBox 37">
            <a:extLst>
              <a:ext uri="{FF2B5EF4-FFF2-40B4-BE49-F238E27FC236}">
                <a16:creationId xmlns:a16="http://schemas.microsoft.com/office/drawing/2014/main" id="{FD89A972-F878-324A-BDD4-679FB763FC05}"/>
              </a:ext>
            </a:extLst>
          </p:cNvPr>
          <p:cNvSpPr txBox="1"/>
          <p:nvPr/>
        </p:nvSpPr>
        <p:spPr>
          <a:xfrm>
            <a:off x="4625243" y="5999078"/>
            <a:ext cx="1193423" cy="369332"/>
          </a:xfrm>
          <a:prstGeom prst="rect">
            <a:avLst/>
          </a:prstGeom>
          <a:noFill/>
        </p:spPr>
        <p:txBody>
          <a:bodyPr wrap="square" rtlCol="0">
            <a:spAutoFit/>
          </a:bodyPr>
          <a:lstStyle/>
          <a:p>
            <a:r>
              <a:rPr lang="en-US" dirty="0"/>
              <a:t>Fishing</a:t>
            </a:r>
          </a:p>
        </p:txBody>
      </p:sp>
      <p:sp>
        <p:nvSpPr>
          <p:cNvPr id="39" name="TextBox 38">
            <a:extLst>
              <a:ext uri="{FF2B5EF4-FFF2-40B4-BE49-F238E27FC236}">
                <a16:creationId xmlns:a16="http://schemas.microsoft.com/office/drawing/2014/main" id="{4D534557-6E04-D946-8FFE-C351C0D662A4}"/>
              </a:ext>
            </a:extLst>
          </p:cNvPr>
          <p:cNvSpPr txBox="1"/>
          <p:nvPr/>
        </p:nvSpPr>
        <p:spPr>
          <a:xfrm>
            <a:off x="6755738" y="6001164"/>
            <a:ext cx="1567032" cy="369332"/>
          </a:xfrm>
          <a:prstGeom prst="rect">
            <a:avLst/>
          </a:prstGeom>
          <a:noFill/>
        </p:spPr>
        <p:txBody>
          <a:bodyPr wrap="square" rtlCol="0">
            <a:spAutoFit/>
          </a:bodyPr>
          <a:lstStyle/>
          <a:p>
            <a:r>
              <a:rPr lang="en-US"/>
              <a:t>Martial arts</a:t>
            </a:r>
            <a:endParaRPr lang="en-US" dirty="0"/>
          </a:p>
        </p:txBody>
      </p:sp>
      <p:sp>
        <p:nvSpPr>
          <p:cNvPr id="40" name="TextBox 39">
            <a:extLst>
              <a:ext uri="{FF2B5EF4-FFF2-40B4-BE49-F238E27FC236}">
                <a16:creationId xmlns:a16="http://schemas.microsoft.com/office/drawing/2014/main" id="{9F526D4C-1713-E94D-B018-DE41EFA08D26}"/>
              </a:ext>
            </a:extLst>
          </p:cNvPr>
          <p:cNvSpPr txBox="1"/>
          <p:nvPr/>
        </p:nvSpPr>
        <p:spPr>
          <a:xfrm>
            <a:off x="8774752" y="5997406"/>
            <a:ext cx="1844292" cy="369332"/>
          </a:xfrm>
          <a:prstGeom prst="rect">
            <a:avLst/>
          </a:prstGeom>
          <a:noFill/>
        </p:spPr>
        <p:txBody>
          <a:bodyPr wrap="square" rtlCol="0">
            <a:spAutoFit/>
          </a:bodyPr>
          <a:lstStyle/>
          <a:p>
            <a:r>
              <a:rPr lang="en-US" dirty="0"/>
              <a:t>Skateboarding</a:t>
            </a:r>
          </a:p>
        </p:txBody>
      </p:sp>
    </p:spTree>
    <p:extLst>
      <p:ext uri="{BB962C8B-B14F-4D97-AF65-F5344CB8AC3E}">
        <p14:creationId xmlns:p14="http://schemas.microsoft.com/office/powerpoint/2010/main" val="154870658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E3A8-407F-8D4D-91F7-7D28C979FC80}"/>
              </a:ext>
            </a:extLst>
          </p:cNvPr>
          <p:cNvSpPr>
            <a:spLocks noGrp="1"/>
          </p:cNvSpPr>
          <p:nvPr>
            <p:ph type="title"/>
          </p:nvPr>
        </p:nvSpPr>
        <p:spPr>
          <a:solidFill>
            <a:schemeClr val="accent5"/>
          </a:solidFill>
        </p:spPr>
        <p:txBody>
          <a:bodyPr>
            <a:normAutofit/>
          </a:bodyPr>
          <a:lstStyle/>
          <a:p>
            <a:r>
              <a:rPr lang="en-US" sz="7200" dirty="0">
                <a:solidFill>
                  <a:schemeClr val="tx1"/>
                </a:solidFill>
              </a:rPr>
              <a:t>8</a:t>
            </a:r>
            <a:r>
              <a:rPr lang="en-US" sz="7200" baseline="30000" dirty="0">
                <a:solidFill>
                  <a:schemeClr val="tx1"/>
                </a:solidFill>
              </a:rPr>
              <a:t>th</a:t>
            </a:r>
            <a:r>
              <a:rPr lang="en-US" sz="7200" dirty="0">
                <a:solidFill>
                  <a:schemeClr val="tx1"/>
                </a:solidFill>
              </a:rPr>
              <a:t> </a:t>
            </a:r>
          </a:p>
        </p:txBody>
      </p:sp>
      <p:sp>
        <p:nvSpPr>
          <p:cNvPr id="3" name="Content Placeholder 2">
            <a:extLst>
              <a:ext uri="{FF2B5EF4-FFF2-40B4-BE49-F238E27FC236}">
                <a16:creationId xmlns:a16="http://schemas.microsoft.com/office/drawing/2014/main" id="{03AE0D28-3E43-A547-A1E5-CC9B058EE144}"/>
              </a:ext>
            </a:extLst>
          </p:cNvPr>
          <p:cNvSpPr>
            <a:spLocks noGrp="1"/>
          </p:cNvSpPr>
          <p:nvPr>
            <p:ph idx="1"/>
          </p:nvPr>
        </p:nvSpPr>
        <p:spPr/>
        <p:txBody>
          <a:bodyPr/>
          <a:lstStyle/>
          <a:p>
            <a:pPr marL="0" indent="0">
              <a:buNone/>
            </a:pPr>
            <a:r>
              <a:rPr lang="en-US" dirty="0">
                <a:solidFill>
                  <a:schemeClr val="tx1"/>
                </a:solidFill>
              </a:rPr>
              <a:t>How do </a:t>
            </a:r>
            <a:r>
              <a:rPr lang="en-US">
                <a:solidFill>
                  <a:schemeClr val="tx1"/>
                </a:solidFill>
              </a:rPr>
              <a:t>I use keywords </a:t>
            </a:r>
            <a:r>
              <a:rPr lang="en-US" dirty="0">
                <a:solidFill>
                  <a:schemeClr val="tx1"/>
                </a:solidFill>
              </a:rPr>
              <a:t>in the search bar?</a:t>
            </a:r>
          </a:p>
          <a:p>
            <a:pPr marL="0" indent="0">
              <a:buNone/>
            </a:pPr>
            <a:endParaRPr lang="en-US" dirty="0">
              <a:solidFill>
                <a:schemeClr val="tx1"/>
              </a:solidFill>
            </a:endParaRPr>
          </a:p>
        </p:txBody>
      </p:sp>
      <p:pic>
        <p:nvPicPr>
          <p:cNvPr id="6" name="Picture 5" descr="Shape, rectangle&#10;&#10;Description automatically generated">
            <a:extLst>
              <a:ext uri="{FF2B5EF4-FFF2-40B4-BE49-F238E27FC236}">
                <a16:creationId xmlns:a16="http://schemas.microsoft.com/office/drawing/2014/main" id="{BE30B085-B5F3-704F-B406-80E6D4B814C4}"/>
              </a:ext>
            </a:extLst>
          </p:cNvPr>
          <p:cNvPicPr/>
          <p:nvPr/>
        </p:nvPicPr>
        <p:blipFill>
          <a:blip r:embed="rId3">
            <a:extLst>
              <a:ext uri="{28A0092B-C50C-407E-A947-70E740481C1C}">
                <a14:useLocalDpi xmlns:a14="http://schemas.microsoft.com/office/drawing/2010/main" val="0"/>
              </a:ext>
            </a:extLst>
          </a:blip>
          <a:stretch>
            <a:fillRect/>
          </a:stretch>
        </p:blipFill>
        <p:spPr>
          <a:xfrm>
            <a:off x="3421063" y="2432128"/>
            <a:ext cx="7651750" cy="2017396"/>
          </a:xfrm>
          <a:prstGeom prst="rect">
            <a:avLst/>
          </a:prstGeom>
        </p:spPr>
      </p:pic>
      <p:pic>
        <p:nvPicPr>
          <p:cNvPr id="7" name="Picture 6" descr="A doll sitting on a stack of books&#10;&#10;Description automatically generated with medium confidence">
            <a:extLst>
              <a:ext uri="{FF2B5EF4-FFF2-40B4-BE49-F238E27FC236}">
                <a16:creationId xmlns:a16="http://schemas.microsoft.com/office/drawing/2014/main" id="{8932C14B-F4CA-634A-B1E8-1A0775B197A6}"/>
              </a:ext>
            </a:extLst>
          </p:cNvPr>
          <p:cNvPicPr/>
          <p:nvPr/>
        </p:nvPicPr>
        <p:blipFill>
          <a:blip r:embed="rId4">
            <a:extLst>
              <a:ext uri="{28A0092B-C50C-407E-A947-70E740481C1C}">
                <a14:useLocalDpi xmlns:a14="http://schemas.microsoft.com/office/drawing/2010/main" val="0"/>
              </a:ext>
            </a:extLst>
          </a:blip>
          <a:stretch>
            <a:fillRect/>
          </a:stretch>
        </p:blipFill>
        <p:spPr>
          <a:xfrm>
            <a:off x="264482" y="2420302"/>
            <a:ext cx="3263900" cy="3298349"/>
          </a:xfrm>
          <a:prstGeom prst="rect">
            <a:avLst/>
          </a:prstGeom>
        </p:spPr>
      </p:pic>
      <p:sp>
        <p:nvSpPr>
          <p:cNvPr id="8" name="TextBox 7">
            <a:extLst>
              <a:ext uri="{FF2B5EF4-FFF2-40B4-BE49-F238E27FC236}">
                <a16:creationId xmlns:a16="http://schemas.microsoft.com/office/drawing/2014/main" id="{57FFF388-6E2A-4548-9CEA-AD0409EADB20}"/>
              </a:ext>
            </a:extLst>
          </p:cNvPr>
          <p:cNvSpPr txBox="1"/>
          <p:nvPr/>
        </p:nvSpPr>
        <p:spPr>
          <a:xfrm>
            <a:off x="4565649" y="4732861"/>
            <a:ext cx="5521325" cy="1600438"/>
          </a:xfrm>
          <a:prstGeom prst="rect">
            <a:avLst/>
          </a:prstGeom>
          <a:noFill/>
        </p:spPr>
        <p:txBody>
          <a:bodyPr wrap="square" rtlCol="0">
            <a:spAutoFit/>
          </a:bodyPr>
          <a:lstStyle/>
          <a:p>
            <a:r>
              <a:rPr lang="en-US" sz="2000" dirty="0"/>
              <a:t>Type in:</a:t>
            </a:r>
          </a:p>
          <a:p>
            <a:pPr marL="285750" indent="-285750">
              <a:buFont typeface="Arial" panose="020B0604020202020204" pitchFamily="34" charset="0"/>
              <a:buChar char="•"/>
            </a:pPr>
            <a:r>
              <a:rPr lang="en-US" sz="2000" dirty="0"/>
              <a:t>Author’s name (i.e. Mo Willems)</a:t>
            </a:r>
          </a:p>
          <a:p>
            <a:pPr marL="285750" indent="-285750">
              <a:buFont typeface="Arial" panose="020B0604020202020204" pitchFamily="34" charset="0"/>
              <a:buChar char="•"/>
            </a:pPr>
            <a:r>
              <a:rPr lang="en-US" sz="2000" dirty="0"/>
              <a:t>Book title (i.e. </a:t>
            </a:r>
            <a:r>
              <a:rPr lang="en-US" sz="2000" i="1" dirty="0"/>
              <a:t>If You Give a Mouse a Cookie</a:t>
            </a:r>
            <a:r>
              <a:rPr lang="en-US" sz="2000" dirty="0"/>
              <a:t>)</a:t>
            </a:r>
          </a:p>
          <a:p>
            <a:pPr marL="285750" indent="-285750">
              <a:buFont typeface="Arial" panose="020B0604020202020204" pitchFamily="34" charset="0"/>
              <a:buChar char="•"/>
            </a:pPr>
            <a:r>
              <a:rPr lang="en-US" sz="2000" dirty="0"/>
              <a:t>Subject (i.e. dogs, baseball, plants)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3547530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E3A8-407F-8D4D-91F7-7D28C979FC80}"/>
              </a:ext>
            </a:extLst>
          </p:cNvPr>
          <p:cNvSpPr>
            <a:spLocks noGrp="1"/>
          </p:cNvSpPr>
          <p:nvPr>
            <p:ph type="title"/>
          </p:nvPr>
        </p:nvSpPr>
        <p:spPr>
          <a:solidFill>
            <a:schemeClr val="accent5"/>
          </a:solidFill>
        </p:spPr>
        <p:txBody>
          <a:bodyPr>
            <a:normAutofit/>
          </a:bodyPr>
          <a:lstStyle/>
          <a:p>
            <a:r>
              <a:rPr lang="en-US" sz="7200" dirty="0">
                <a:solidFill>
                  <a:schemeClr val="tx1"/>
                </a:solidFill>
              </a:rPr>
              <a:t>9</a:t>
            </a:r>
            <a:r>
              <a:rPr lang="en-US" sz="7200" baseline="30000" dirty="0">
                <a:solidFill>
                  <a:schemeClr val="tx1"/>
                </a:solidFill>
              </a:rPr>
              <a:t>th</a:t>
            </a:r>
            <a:r>
              <a:rPr lang="en-US" sz="7200" dirty="0">
                <a:solidFill>
                  <a:schemeClr val="tx1"/>
                </a:solidFill>
              </a:rPr>
              <a:t> </a:t>
            </a:r>
          </a:p>
        </p:txBody>
      </p:sp>
      <p:sp>
        <p:nvSpPr>
          <p:cNvPr id="3" name="Content Placeholder 2">
            <a:extLst>
              <a:ext uri="{FF2B5EF4-FFF2-40B4-BE49-F238E27FC236}">
                <a16:creationId xmlns:a16="http://schemas.microsoft.com/office/drawing/2014/main" id="{03AE0D28-3E43-A547-A1E5-CC9B058EE144}"/>
              </a:ext>
            </a:extLst>
          </p:cNvPr>
          <p:cNvSpPr>
            <a:spLocks noGrp="1"/>
          </p:cNvSpPr>
          <p:nvPr>
            <p:ph idx="1"/>
          </p:nvPr>
        </p:nvSpPr>
        <p:spPr/>
        <p:txBody>
          <a:bodyPr/>
          <a:lstStyle/>
          <a:p>
            <a:pPr marL="0" indent="0">
              <a:buNone/>
            </a:pPr>
            <a:r>
              <a:rPr lang="en-US" dirty="0">
                <a:solidFill>
                  <a:schemeClr val="tx1"/>
                </a:solidFill>
              </a:rPr>
              <a:t>How do I use the </a:t>
            </a:r>
            <a:r>
              <a:rPr lang="en-US" b="1" dirty="0">
                <a:solidFill>
                  <a:schemeClr val="tx1"/>
                </a:solidFill>
              </a:rPr>
              <a:t>Series &amp; Chapter Books </a:t>
            </a:r>
            <a:r>
              <a:rPr lang="en-US" dirty="0">
                <a:solidFill>
                  <a:schemeClr val="tx1"/>
                </a:solidFill>
              </a:rPr>
              <a:t>webpage?</a:t>
            </a:r>
          </a:p>
          <a:p>
            <a:pPr marL="0" indent="0">
              <a:buNone/>
            </a:pPr>
            <a:endParaRPr lang="en-US" dirty="0">
              <a:solidFill>
                <a:schemeClr val="tx1"/>
              </a:solidFill>
            </a:endParaRPr>
          </a:p>
        </p:txBody>
      </p:sp>
      <p:pic>
        <p:nvPicPr>
          <p:cNvPr id="9" name="Picture 8" descr="Diagram&#10;&#10;Description automatically generated with medium confidence">
            <a:extLst>
              <a:ext uri="{FF2B5EF4-FFF2-40B4-BE49-F238E27FC236}">
                <a16:creationId xmlns:a16="http://schemas.microsoft.com/office/drawing/2014/main" id="{0B3EFE38-4FCA-6444-93D2-136F3F75DC2D}"/>
              </a:ext>
            </a:extLst>
          </p:cNvPr>
          <p:cNvPicPr/>
          <p:nvPr/>
        </p:nvPicPr>
        <p:blipFill>
          <a:blip r:embed="rId3">
            <a:extLst>
              <a:ext uri="{28A0092B-C50C-407E-A947-70E740481C1C}">
                <a14:useLocalDpi xmlns:a14="http://schemas.microsoft.com/office/drawing/2010/main" val="0"/>
              </a:ext>
            </a:extLst>
          </a:blip>
          <a:stretch>
            <a:fillRect/>
          </a:stretch>
        </p:blipFill>
        <p:spPr>
          <a:xfrm>
            <a:off x="1011868" y="2622708"/>
            <a:ext cx="2575560" cy="1612583"/>
          </a:xfrm>
          <a:prstGeom prst="rect">
            <a:avLst/>
          </a:prstGeom>
        </p:spPr>
      </p:pic>
      <p:sp>
        <p:nvSpPr>
          <p:cNvPr id="4" name="TextBox 3">
            <a:extLst>
              <a:ext uri="{FF2B5EF4-FFF2-40B4-BE49-F238E27FC236}">
                <a16:creationId xmlns:a16="http://schemas.microsoft.com/office/drawing/2014/main" id="{98B7E1F2-993A-4947-946C-833942DE927D}"/>
              </a:ext>
            </a:extLst>
          </p:cNvPr>
          <p:cNvSpPr txBox="1"/>
          <p:nvPr/>
        </p:nvSpPr>
        <p:spPr>
          <a:xfrm>
            <a:off x="5114925" y="2614613"/>
            <a:ext cx="4600575" cy="707886"/>
          </a:xfrm>
          <a:prstGeom prst="rect">
            <a:avLst/>
          </a:prstGeom>
          <a:noFill/>
        </p:spPr>
        <p:txBody>
          <a:bodyPr wrap="square" rtlCol="0">
            <a:spAutoFit/>
          </a:bodyPr>
          <a:lstStyle/>
          <a:p>
            <a:r>
              <a:rPr lang="en-US" sz="2000" dirty="0"/>
              <a:t>Click on this at the bottom of the webpage.</a:t>
            </a:r>
          </a:p>
        </p:txBody>
      </p:sp>
      <p:cxnSp>
        <p:nvCxnSpPr>
          <p:cNvPr id="10" name="Straight Arrow Connector 9">
            <a:extLst>
              <a:ext uri="{FF2B5EF4-FFF2-40B4-BE49-F238E27FC236}">
                <a16:creationId xmlns:a16="http://schemas.microsoft.com/office/drawing/2014/main" id="{4B31A14A-9A5A-164E-BD2F-0B6A790476C7}"/>
              </a:ext>
            </a:extLst>
          </p:cNvPr>
          <p:cNvCxnSpPr/>
          <p:nvPr/>
        </p:nvCxnSpPr>
        <p:spPr>
          <a:xfrm flipH="1">
            <a:off x="3243263" y="3214688"/>
            <a:ext cx="1957387" cy="60007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website&#10;&#10;Description automatically generated">
            <a:extLst>
              <a:ext uri="{FF2B5EF4-FFF2-40B4-BE49-F238E27FC236}">
                <a16:creationId xmlns:a16="http://schemas.microsoft.com/office/drawing/2014/main" id="{03FA7B7C-3BD2-B244-9C5A-2B4AB88B4AEC}"/>
              </a:ext>
            </a:extLst>
          </p:cNvPr>
          <p:cNvPicPr/>
          <p:nvPr/>
        </p:nvPicPr>
        <p:blipFill>
          <a:blip r:embed="rId4">
            <a:extLst>
              <a:ext uri="{28A0092B-C50C-407E-A947-70E740481C1C}">
                <a14:useLocalDpi xmlns:a14="http://schemas.microsoft.com/office/drawing/2010/main" val="0"/>
              </a:ext>
            </a:extLst>
          </a:blip>
          <a:stretch>
            <a:fillRect/>
          </a:stretch>
        </p:blipFill>
        <p:spPr>
          <a:xfrm>
            <a:off x="4820687" y="3573571"/>
            <a:ext cx="4314826" cy="2866232"/>
          </a:xfrm>
          <a:prstGeom prst="rect">
            <a:avLst/>
          </a:prstGeom>
        </p:spPr>
      </p:pic>
      <p:sp>
        <p:nvSpPr>
          <p:cNvPr id="12" name="TextBox 11">
            <a:extLst>
              <a:ext uri="{FF2B5EF4-FFF2-40B4-BE49-F238E27FC236}">
                <a16:creationId xmlns:a16="http://schemas.microsoft.com/office/drawing/2014/main" id="{B7337E54-C25F-C449-8190-4C8A1741E66F}"/>
              </a:ext>
            </a:extLst>
          </p:cNvPr>
          <p:cNvSpPr txBox="1"/>
          <p:nvPr/>
        </p:nvSpPr>
        <p:spPr>
          <a:xfrm>
            <a:off x="9381657" y="3573571"/>
            <a:ext cx="2024062" cy="1323439"/>
          </a:xfrm>
          <a:prstGeom prst="rect">
            <a:avLst/>
          </a:prstGeom>
          <a:noFill/>
        </p:spPr>
        <p:txBody>
          <a:bodyPr wrap="square" rtlCol="0">
            <a:spAutoFit/>
          </a:bodyPr>
          <a:lstStyle/>
          <a:p>
            <a:r>
              <a:rPr lang="en-US" sz="2000" dirty="0"/>
              <a:t>Look for your favorite book and find other similar books.</a:t>
            </a:r>
          </a:p>
        </p:txBody>
      </p:sp>
      <p:cxnSp>
        <p:nvCxnSpPr>
          <p:cNvPr id="14" name="Straight Arrow Connector 13">
            <a:extLst>
              <a:ext uri="{FF2B5EF4-FFF2-40B4-BE49-F238E27FC236}">
                <a16:creationId xmlns:a16="http://schemas.microsoft.com/office/drawing/2014/main" id="{27F76410-B55C-2143-9F54-773EAEDBDE4A}"/>
              </a:ext>
            </a:extLst>
          </p:cNvPr>
          <p:cNvCxnSpPr/>
          <p:nvPr/>
        </p:nvCxnSpPr>
        <p:spPr>
          <a:xfrm flipH="1">
            <a:off x="8801100" y="4869383"/>
            <a:ext cx="1257300" cy="57415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96084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E3A8-407F-8D4D-91F7-7D28C979FC80}"/>
              </a:ext>
            </a:extLst>
          </p:cNvPr>
          <p:cNvSpPr>
            <a:spLocks noGrp="1"/>
          </p:cNvSpPr>
          <p:nvPr>
            <p:ph type="title"/>
          </p:nvPr>
        </p:nvSpPr>
        <p:spPr>
          <a:solidFill>
            <a:schemeClr val="accent5"/>
          </a:solidFill>
        </p:spPr>
        <p:txBody>
          <a:bodyPr>
            <a:normAutofit/>
          </a:bodyPr>
          <a:lstStyle/>
          <a:p>
            <a:r>
              <a:rPr lang="en-US" sz="7200" dirty="0">
                <a:solidFill>
                  <a:schemeClr val="tx1"/>
                </a:solidFill>
              </a:rPr>
              <a:t> 10</a:t>
            </a:r>
            <a:r>
              <a:rPr lang="en-US" sz="7200" baseline="30000" dirty="0">
                <a:solidFill>
                  <a:schemeClr val="tx1"/>
                </a:solidFill>
              </a:rPr>
              <a:t>th</a:t>
            </a:r>
            <a:r>
              <a:rPr lang="en-US" sz="7200" dirty="0">
                <a:solidFill>
                  <a:schemeClr val="tx1"/>
                </a:solidFill>
              </a:rPr>
              <a:t> </a:t>
            </a:r>
          </a:p>
        </p:txBody>
      </p:sp>
      <p:pic>
        <p:nvPicPr>
          <p:cNvPr id="16" name="Content Placeholder 15" descr="A picture containing text&#10;&#10;Description automatically generated">
            <a:extLst>
              <a:ext uri="{FF2B5EF4-FFF2-40B4-BE49-F238E27FC236}">
                <a16:creationId xmlns:a16="http://schemas.microsoft.com/office/drawing/2014/main" id="{BEC3D2B9-D0B2-B643-8D46-B0E14044E7E2}"/>
              </a:ext>
            </a:extLst>
          </p:cNvPr>
          <p:cNvPicPr>
            <a:picLocks noGrp="1" noChangeAspect="1"/>
          </p:cNvPicPr>
          <p:nvPr>
            <p:ph idx="1"/>
          </p:nvPr>
        </p:nvPicPr>
        <p:blipFill>
          <a:blip r:embed="rId3"/>
          <a:stretch>
            <a:fillRect/>
          </a:stretch>
        </p:blipFill>
        <p:spPr>
          <a:xfrm>
            <a:off x="6680324" y="1890713"/>
            <a:ext cx="4499808" cy="4351338"/>
          </a:xfrm>
        </p:spPr>
      </p:pic>
      <p:sp>
        <p:nvSpPr>
          <p:cNvPr id="17" name="TextBox 16">
            <a:extLst>
              <a:ext uri="{FF2B5EF4-FFF2-40B4-BE49-F238E27FC236}">
                <a16:creationId xmlns:a16="http://schemas.microsoft.com/office/drawing/2014/main" id="{EFEAE636-CDE5-7748-A686-0876309886C7}"/>
              </a:ext>
            </a:extLst>
          </p:cNvPr>
          <p:cNvSpPr txBox="1"/>
          <p:nvPr/>
        </p:nvSpPr>
        <p:spPr>
          <a:xfrm>
            <a:off x="900113" y="2386013"/>
            <a:ext cx="4611564" cy="1200329"/>
          </a:xfrm>
          <a:prstGeom prst="rect">
            <a:avLst/>
          </a:prstGeom>
          <a:noFill/>
        </p:spPr>
        <p:txBody>
          <a:bodyPr wrap="square" rtlCol="0">
            <a:spAutoFit/>
          </a:bodyPr>
          <a:lstStyle/>
          <a:p>
            <a:r>
              <a:rPr lang="en-US" sz="7200" dirty="0"/>
              <a:t>You did it!</a:t>
            </a:r>
          </a:p>
        </p:txBody>
      </p:sp>
      <p:sp>
        <p:nvSpPr>
          <p:cNvPr id="18" name="TextBox 17">
            <a:extLst>
              <a:ext uri="{FF2B5EF4-FFF2-40B4-BE49-F238E27FC236}">
                <a16:creationId xmlns:a16="http://schemas.microsoft.com/office/drawing/2014/main" id="{15974C21-0C3A-4842-99AA-8683E53654A8}"/>
              </a:ext>
            </a:extLst>
          </p:cNvPr>
          <p:cNvSpPr txBox="1"/>
          <p:nvPr/>
        </p:nvSpPr>
        <p:spPr>
          <a:xfrm>
            <a:off x="7186613" y="5888108"/>
            <a:ext cx="3514725" cy="707886"/>
          </a:xfrm>
          <a:prstGeom prst="rect">
            <a:avLst/>
          </a:prstGeom>
          <a:noFill/>
        </p:spPr>
        <p:txBody>
          <a:bodyPr wrap="square" rtlCol="0">
            <a:spAutoFit/>
          </a:bodyPr>
          <a:lstStyle/>
          <a:p>
            <a:r>
              <a:rPr lang="en-US" sz="2000" dirty="0"/>
              <a:t>Ask Mrs. Houston if you have any questions! </a:t>
            </a:r>
          </a:p>
        </p:txBody>
      </p:sp>
    </p:spTree>
    <p:extLst>
      <p:ext uri="{BB962C8B-B14F-4D97-AF65-F5344CB8AC3E}">
        <p14:creationId xmlns:p14="http://schemas.microsoft.com/office/powerpoint/2010/main" val="333244551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764F6-D583-9D41-A347-78D7ACDA428C}"/>
              </a:ext>
            </a:extLst>
          </p:cNvPr>
          <p:cNvSpPr>
            <a:spLocks noGrp="1"/>
          </p:cNvSpPr>
          <p:nvPr>
            <p:ph type="title"/>
          </p:nvPr>
        </p:nvSpPr>
        <p:spPr>
          <a:xfrm>
            <a:off x="457199" y="365125"/>
            <a:ext cx="11408229" cy="1325563"/>
          </a:xfrm>
          <a:solidFill>
            <a:schemeClr val="bg1"/>
          </a:solidFill>
        </p:spPr>
        <p:txBody>
          <a:bodyPr/>
          <a:lstStyle/>
          <a:p>
            <a:pPr algn="ctr"/>
            <a:r>
              <a:rPr lang="en-US" dirty="0">
                <a:solidFill>
                  <a:schemeClr val="tx1"/>
                </a:solidFill>
              </a:rPr>
              <a:t>Works Cited</a:t>
            </a:r>
          </a:p>
        </p:txBody>
      </p:sp>
      <p:sp>
        <p:nvSpPr>
          <p:cNvPr id="3" name="Content Placeholder 2">
            <a:extLst>
              <a:ext uri="{FF2B5EF4-FFF2-40B4-BE49-F238E27FC236}">
                <a16:creationId xmlns:a16="http://schemas.microsoft.com/office/drawing/2014/main" id="{595D5E9E-A2DF-8A47-942A-5F8D593C0DA7}"/>
              </a:ext>
            </a:extLst>
          </p:cNvPr>
          <p:cNvSpPr>
            <a:spLocks noGrp="1"/>
          </p:cNvSpPr>
          <p:nvPr>
            <p:ph idx="1"/>
          </p:nvPr>
        </p:nvSpPr>
        <p:spPr>
          <a:xfrm>
            <a:off x="457199" y="1825625"/>
            <a:ext cx="11408230" cy="4934404"/>
          </a:xfrm>
          <a:solidFill>
            <a:schemeClr val="bg1"/>
          </a:solidFill>
        </p:spPr>
        <p:txBody>
          <a:bodyPr>
            <a:normAutofit fontScale="25000" lnSpcReduction="20000"/>
          </a:bodyPr>
          <a:lstStyle/>
          <a:p>
            <a:r>
              <a:rPr lang="en-US" sz="7200" dirty="0">
                <a:solidFill>
                  <a:schemeClr val="tx1"/>
                </a:solidFill>
                <a:latin typeface="Calibri" panose="020F0502020204030204" pitchFamily="34" charset="0"/>
                <a:cs typeface="Calibri" panose="020F0502020204030204" pitchFamily="34" charset="0"/>
              </a:rPr>
              <a:t>All book images are from LS2 Kids. </a:t>
            </a:r>
            <a:r>
              <a:rPr lang="en-US" sz="7200" i="1" dirty="0">
                <a:solidFill>
                  <a:schemeClr val="tx1"/>
                </a:solidFill>
                <a:latin typeface="Calibri" panose="020F0502020204030204" pitchFamily="34" charset="0"/>
                <a:cs typeface="Calibri" panose="020F0502020204030204" pitchFamily="34" charset="0"/>
              </a:rPr>
              <a:t>LS2Kids</a:t>
            </a:r>
            <a:r>
              <a:rPr lang="en-US" sz="7200" dirty="0">
                <a:solidFill>
                  <a:schemeClr val="tx1"/>
                </a:solidFill>
                <a:latin typeface="Calibri" panose="020F0502020204030204" pitchFamily="34" charset="0"/>
                <a:cs typeface="Calibri" panose="020F0502020204030204" pitchFamily="34" charset="0"/>
              </a:rPr>
              <a:t>, The Library Corporation, 2020. </a:t>
            </a:r>
          </a:p>
          <a:p>
            <a:r>
              <a:rPr lang="en-US" sz="7200" dirty="0">
                <a:solidFill>
                  <a:schemeClr val="tx1"/>
                </a:solidFill>
                <a:latin typeface="Calibri" panose="020F0502020204030204" pitchFamily="34" charset="0"/>
                <a:cs typeface="Calibri" panose="020F0502020204030204" pitchFamily="34" charset="0"/>
              </a:rPr>
              <a:t>All screenshots are from LS2 Kids. </a:t>
            </a:r>
            <a:r>
              <a:rPr lang="en-US" sz="7200" i="1" dirty="0">
                <a:solidFill>
                  <a:schemeClr val="tx1"/>
                </a:solidFill>
                <a:latin typeface="Calibri" panose="020F0502020204030204" pitchFamily="34" charset="0"/>
                <a:cs typeface="Calibri" panose="020F0502020204030204" pitchFamily="34" charset="0"/>
              </a:rPr>
              <a:t>LS2Kids</a:t>
            </a:r>
            <a:r>
              <a:rPr lang="en-US" sz="7200" dirty="0">
                <a:solidFill>
                  <a:schemeClr val="tx1"/>
                </a:solidFill>
                <a:latin typeface="Calibri" panose="020F0502020204030204" pitchFamily="34" charset="0"/>
                <a:cs typeface="Calibri" panose="020F0502020204030204" pitchFamily="34" charset="0"/>
              </a:rPr>
              <a:t>, The Library Corporation, 2020.</a:t>
            </a:r>
          </a:p>
          <a:p>
            <a:r>
              <a:rPr lang="en-US" sz="7200" dirty="0" err="1">
                <a:solidFill>
                  <a:schemeClr val="tx1"/>
                </a:solidFill>
                <a:latin typeface="Calibri" panose="020F0502020204030204" pitchFamily="34" charset="0"/>
                <a:cs typeface="Calibri" panose="020F0502020204030204" pitchFamily="34" charset="0"/>
              </a:rPr>
              <a:t>Bitmoji</a:t>
            </a:r>
            <a:r>
              <a:rPr lang="en-US" sz="7200" dirty="0">
                <a:solidFill>
                  <a:schemeClr val="tx1"/>
                </a:solidFill>
                <a:latin typeface="Calibri" panose="020F0502020204030204" pitchFamily="34" charset="0"/>
                <a:cs typeface="Calibri" panose="020F0502020204030204" pitchFamily="34" charset="0"/>
              </a:rPr>
              <a:t> Images. </a:t>
            </a:r>
            <a:r>
              <a:rPr lang="en-US" sz="7200" i="1" dirty="0" err="1">
                <a:solidFill>
                  <a:schemeClr val="tx1"/>
                </a:solidFill>
                <a:latin typeface="Calibri" panose="020F0502020204030204" pitchFamily="34" charset="0"/>
                <a:cs typeface="Calibri" panose="020F0502020204030204" pitchFamily="34" charset="0"/>
              </a:rPr>
              <a:t>Bitmoji</a:t>
            </a:r>
            <a:r>
              <a:rPr lang="en-US" sz="7200" i="1" dirty="0">
                <a:solidFill>
                  <a:schemeClr val="tx1"/>
                </a:solidFill>
                <a:latin typeface="Calibri" panose="020F0502020204030204" pitchFamily="34" charset="0"/>
                <a:cs typeface="Calibri" panose="020F0502020204030204" pitchFamily="34" charset="0"/>
              </a:rPr>
              <a:t>. </a:t>
            </a:r>
            <a:r>
              <a:rPr lang="en-US" sz="7200" dirty="0">
                <a:solidFill>
                  <a:schemeClr val="tx1"/>
                </a:solidFill>
                <a:latin typeface="Calibri" panose="020F0502020204030204" pitchFamily="34" charset="0"/>
                <a:cs typeface="Calibri" panose="020F0502020204030204" pitchFamily="34" charset="0"/>
              </a:rPr>
              <a:t>Snap Inc</a:t>
            </a:r>
            <a:r>
              <a:rPr lang="en-US" sz="7200" i="1" dirty="0">
                <a:solidFill>
                  <a:schemeClr val="tx1"/>
                </a:solidFill>
                <a:latin typeface="Calibri" panose="020F0502020204030204" pitchFamily="34" charset="0"/>
                <a:cs typeface="Calibri" panose="020F0502020204030204" pitchFamily="34" charset="0"/>
              </a:rPr>
              <a:t>, 2020, </a:t>
            </a:r>
            <a:r>
              <a:rPr lang="en-US" sz="7200" dirty="0" err="1">
                <a:solidFill>
                  <a:schemeClr val="tx1"/>
                </a:solidFill>
                <a:latin typeface="Calibri" panose="020F0502020204030204" pitchFamily="34" charset="0"/>
                <a:cs typeface="Calibri" panose="020F0502020204030204" pitchFamily="34" charset="0"/>
              </a:rPr>
              <a:t>www.bitmoji.com</a:t>
            </a:r>
            <a:r>
              <a:rPr lang="en-US" sz="7200" dirty="0">
                <a:solidFill>
                  <a:schemeClr val="tx1"/>
                </a:solidFill>
                <a:latin typeface="Calibri" panose="020F0502020204030204" pitchFamily="34" charset="0"/>
                <a:cs typeface="Calibri" panose="020F0502020204030204" pitchFamily="34" charset="0"/>
              </a:rPr>
              <a:t>. </a:t>
            </a:r>
            <a:r>
              <a:rPr lang="en-US" sz="7200" i="1" dirty="0">
                <a:solidFill>
                  <a:schemeClr val="tx1"/>
                </a:solidFill>
                <a:latin typeface="Calibri" panose="020F0502020204030204" pitchFamily="34" charset="0"/>
                <a:cs typeface="Calibri" panose="020F0502020204030204" pitchFamily="34" charset="0"/>
              </a:rPr>
              <a:t>Accessed 19 September 2021. </a:t>
            </a:r>
            <a:endParaRPr lang="en-US" sz="7200" dirty="0">
              <a:solidFill>
                <a:schemeClr val="tx1"/>
              </a:solidFill>
              <a:latin typeface="Calibri" panose="020F0502020204030204" pitchFamily="34" charset="0"/>
              <a:cs typeface="Calibri" panose="020F0502020204030204" pitchFamily="34" charset="0"/>
            </a:endParaRPr>
          </a:p>
          <a:p>
            <a:pPr marL="0" indent="0">
              <a:buNone/>
            </a:pPr>
            <a:r>
              <a:rPr lang="en-US" sz="7200" dirty="0">
                <a:solidFill>
                  <a:schemeClr val="tx1"/>
                </a:solidFill>
                <a:latin typeface="Calibri" panose="020F0502020204030204" pitchFamily="34" charset="0"/>
                <a:cs typeface="Calibri" panose="020F0502020204030204" pitchFamily="34" charset="0"/>
              </a:rPr>
              <a:t>    “Keyword vs subject searching.” </a:t>
            </a:r>
            <a:r>
              <a:rPr lang="en-US" sz="7200" i="1" dirty="0">
                <a:solidFill>
                  <a:schemeClr val="tx1"/>
                </a:solidFill>
                <a:latin typeface="Calibri" panose="020F0502020204030204" pitchFamily="34" charset="0"/>
                <a:cs typeface="Calibri" panose="020F0502020204030204" pitchFamily="34" charset="0"/>
              </a:rPr>
              <a:t>Oregon Institute of Technology</a:t>
            </a:r>
            <a:r>
              <a:rPr lang="en-US" sz="7200" dirty="0">
                <a:solidFill>
                  <a:schemeClr val="tx1"/>
                </a:solidFill>
                <a:latin typeface="Calibri" panose="020F0502020204030204" pitchFamily="34" charset="0"/>
                <a:cs typeface="Calibri" panose="020F0502020204030204" pitchFamily="34" charset="0"/>
              </a:rPr>
              <a:t>, 2021,   </a:t>
            </a:r>
          </a:p>
          <a:p>
            <a:r>
              <a:rPr lang="en-US" sz="7200" dirty="0">
                <a:solidFill>
                  <a:schemeClr val="tx1"/>
                </a:solidFill>
                <a:latin typeface="Calibri" panose="020F0502020204030204" pitchFamily="34" charset="0"/>
                <a:cs typeface="Calibri" panose="020F0502020204030204" pitchFamily="34" charset="0"/>
              </a:rPr>
              <a:t>         	</a:t>
            </a:r>
            <a:r>
              <a:rPr lang="en-US" sz="7200" dirty="0" err="1">
                <a:solidFill>
                  <a:schemeClr val="tx1"/>
                </a:solidFill>
                <a:latin typeface="Calibri" panose="020F0502020204030204" pitchFamily="34" charset="0"/>
                <a:cs typeface="Calibri" panose="020F0502020204030204" pitchFamily="34" charset="0"/>
              </a:rPr>
              <a:t>www.oit.edu</a:t>
            </a:r>
            <a:r>
              <a:rPr lang="en-US" sz="7200" dirty="0">
                <a:solidFill>
                  <a:schemeClr val="tx1"/>
                </a:solidFill>
                <a:latin typeface="Calibri" panose="020F0502020204030204" pitchFamily="34" charset="0"/>
                <a:cs typeface="Calibri" panose="020F0502020204030204" pitchFamily="34" charset="0"/>
              </a:rPr>
              <a:t>/library/help/library-guides/keyword-vs-subject. Accessed              </a:t>
            </a:r>
          </a:p>
          <a:p>
            <a:pPr marL="0" indent="0">
              <a:buNone/>
            </a:pPr>
            <a:r>
              <a:rPr lang="en-US" sz="7200" dirty="0">
                <a:solidFill>
                  <a:schemeClr val="tx1"/>
                </a:solidFill>
                <a:latin typeface="Calibri" panose="020F0502020204030204" pitchFamily="34" charset="0"/>
                <a:cs typeface="Calibri" panose="020F0502020204030204" pitchFamily="34" charset="0"/>
              </a:rPr>
              <a:t>	19 September 2021. </a:t>
            </a:r>
          </a:p>
          <a:p>
            <a:r>
              <a:rPr lang="en-US" sz="7200" dirty="0">
                <a:solidFill>
                  <a:schemeClr val="tx1"/>
                </a:solidFill>
                <a:latin typeface="Calibri" panose="020F0502020204030204" pitchFamily="34" charset="0"/>
                <a:cs typeface="Calibri" panose="020F0502020204030204" pitchFamily="34" charset="0"/>
              </a:rPr>
              <a:t>Levine, Julia.</a:t>
            </a:r>
            <a:r>
              <a:rPr lang="en-US" sz="7200" i="1" dirty="0">
                <a:solidFill>
                  <a:schemeClr val="tx1"/>
                </a:solidFill>
                <a:latin typeface="Calibri" panose="020F0502020204030204" pitchFamily="34" charset="0"/>
                <a:cs typeface="Calibri" panose="020F0502020204030204" pitchFamily="34" charset="0"/>
              </a:rPr>
              <a:t> FCPS Collection Images. </a:t>
            </a:r>
            <a:r>
              <a:rPr lang="en-US" sz="7200" dirty="0">
                <a:solidFill>
                  <a:schemeClr val="tx1"/>
                </a:solidFill>
                <a:latin typeface="Calibri" panose="020F0502020204030204" pitchFamily="34" charset="0"/>
                <a:cs typeface="Calibri" panose="020F0502020204030204" pitchFamily="34" charset="0"/>
              </a:rPr>
              <a:t>Accessed 19 September 2021. </a:t>
            </a:r>
          </a:p>
          <a:p>
            <a:r>
              <a:rPr lang="en-US" sz="7200" dirty="0">
                <a:solidFill>
                  <a:schemeClr val="tx1"/>
                </a:solidFill>
                <a:latin typeface="Calibri" panose="020F0502020204030204" pitchFamily="34" charset="0"/>
                <a:cs typeface="Calibri" panose="020F0502020204030204" pitchFamily="34" charset="0"/>
              </a:rPr>
              <a:t>Levine, Julia. </a:t>
            </a:r>
            <a:r>
              <a:rPr lang="en-US" sz="7200" i="1" dirty="0">
                <a:solidFill>
                  <a:schemeClr val="tx1"/>
                </a:solidFill>
                <a:latin typeface="Calibri" panose="020F0502020204030204" pitchFamily="34" charset="0"/>
                <a:cs typeface="Calibri" panose="020F0502020204030204" pitchFamily="34" charset="0"/>
              </a:rPr>
              <a:t>Twin Ridge Shelf Tags, </a:t>
            </a:r>
            <a:endParaRPr lang="en-US" sz="7200" dirty="0">
              <a:solidFill>
                <a:schemeClr val="tx1"/>
              </a:solidFill>
              <a:latin typeface="Calibri" panose="020F0502020204030204" pitchFamily="34" charset="0"/>
              <a:cs typeface="Calibri" panose="020F0502020204030204" pitchFamily="34" charset="0"/>
            </a:endParaRPr>
          </a:p>
          <a:p>
            <a:r>
              <a:rPr lang="en-US" sz="7200" i="1" dirty="0">
                <a:solidFill>
                  <a:schemeClr val="tx1"/>
                </a:solidFill>
                <a:latin typeface="Calibri" panose="020F0502020204030204" pitchFamily="34" charset="0"/>
                <a:cs typeface="Calibri" panose="020F0502020204030204" pitchFamily="34" charset="0"/>
              </a:rPr>
              <a:t> 	//</a:t>
            </a:r>
            <a:r>
              <a:rPr lang="en-US" sz="7200" i="1" dirty="0" err="1">
                <a:solidFill>
                  <a:schemeClr val="tx1"/>
                </a:solidFill>
                <a:latin typeface="Calibri" panose="020F0502020204030204" pitchFamily="34" charset="0"/>
                <a:cs typeface="Calibri" panose="020F0502020204030204" pitchFamily="34" charset="0"/>
              </a:rPr>
              <a:t>docs.google.com</a:t>
            </a:r>
            <a:r>
              <a:rPr lang="en-US" sz="7200" i="1" dirty="0">
                <a:solidFill>
                  <a:schemeClr val="tx1"/>
                </a:solidFill>
                <a:latin typeface="Calibri" panose="020F0502020204030204" pitchFamily="34" charset="0"/>
                <a:cs typeface="Calibri" panose="020F0502020204030204" pitchFamily="34" charset="0"/>
              </a:rPr>
              <a:t>/document/d/1NHg_HF7eNVnd1naGWZpDWRFq4cq0JXgoExX8OdjlIZY/edit. Accessed 19 	September 2021. </a:t>
            </a:r>
            <a:endParaRPr lang="en-US" sz="7200" dirty="0">
              <a:solidFill>
                <a:schemeClr val="tx1"/>
              </a:solidFill>
              <a:latin typeface="Calibri" panose="020F0502020204030204" pitchFamily="34" charset="0"/>
              <a:cs typeface="Calibri" panose="020F0502020204030204" pitchFamily="34" charset="0"/>
            </a:endParaRPr>
          </a:p>
          <a:p>
            <a:pPr marL="0" indent="0">
              <a:buNone/>
            </a:pPr>
            <a:r>
              <a:rPr lang="en-US" sz="7200" dirty="0">
                <a:solidFill>
                  <a:schemeClr val="tx1"/>
                </a:solidFill>
                <a:latin typeface="Calibri" panose="020F0502020204030204" pitchFamily="34" charset="0"/>
                <a:cs typeface="Calibri" panose="020F0502020204030204" pitchFamily="34" charset="0"/>
              </a:rPr>
              <a:t>   “Library of Congress Authorities.” </a:t>
            </a:r>
            <a:r>
              <a:rPr lang="en-US" sz="7200" i="1" dirty="0">
                <a:solidFill>
                  <a:schemeClr val="tx1"/>
                </a:solidFill>
                <a:latin typeface="Calibri" panose="020F0502020204030204" pitchFamily="34" charset="0"/>
                <a:cs typeface="Calibri" panose="020F0502020204030204" pitchFamily="34" charset="0"/>
              </a:rPr>
              <a:t>The Library of Congress</a:t>
            </a:r>
            <a:r>
              <a:rPr lang="en-US" sz="7200" dirty="0">
                <a:solidFill>
                  <a:schemeClr val="tx1"/>
                </a:solidFill>
                <a:latin typeface="Calibri" panose="020F0502020204030204" pitchFamily="34" charset="0"/>
                <a:cs typeface="Calibri" panose="020F0502020204030204" pitchFamily="34" charset="0"/>
              </a:rPr>
              <a:t>, //</a:t>
            </a:r>
            <a:r>
              <a:rPr lang="en-US" sz="7200" dirty="0" err="1">
                <a:solidFill>
                  <a:schemeClr val="tx1"/>
                </a:solidFill>
                <a:latin typeface="Calibri" panose="020F0502020204030204" pitchFamily="34" charset="0"/>
                <a:cs typeface="Calibri" panose="020F0502020204030204" pitchFamily="34" charset="0"/>
              </a:rPr>
              <a:t>authorities.loc.gov</a:t>
            </a:r>
            <a:r>
              <a:rPr lang="en-US" sz="7200" dirty="0">
                <a:solidFill>
                  <a:schemeClr val="tx1"/>
                </a:solidFill>
                <a:latin typeface="Calibri" panose="020F0502020204030204" pitchFamily="34" charset="0"/>
                <a:cs typeface="Calibri" panose="020F0502020204030204" pitchFamily="34" charset="0"/>
              </a:rPr>
              <a:t>/</a:t>
            </a:r>
            <a:r>
              <a:rPr lang="en-US" sz="7200" dirty="0" err="1">
                <a:solidFill>
                  <a:schemeClr val="tx1"/>
                </a:solidFill>
                <a:latin typeface="Calibri" panose="020F0502020204030204" pitchFamily="34" charset="0"/>
                <a:cs typeface="Calibri" panose="020F0502020204030204" pitchFamily="34" charset="0"/>
              </a:rPr>
              <a:t>cgi</a:t>
            </a:r>
            <a:r>
              <a:rPr lang="en-US" sz="7200" dirty="0">
                <a:solidFill>
                  <a:schemeClr val="tx1"/>
                </a:solidFill>
                <a:latin typeface="Calibri" panose="020F0502020204030204" pitchFamily="34" charset="0"/>
                <a:cs typeface="Calibri" panose="020F0502020204030204" pitchFamily="34" charset="0"/>
              </a:rPr>
              <a:t>-</a:t>
            </a:r>
          </a:p>
          <a:p>
            <a:pPr marL="0" indent="0">
              <a:buNone/>
            </a:pPr>
            <a:r>
              <a:rPr lang="en-US" sz="7200" dirty="0">
                <a:solidFill>
                  <a:schemeClr val="tx1"/>
                </a:solidFill>
                <a:latin typeface="Calibri" panose="020F0502020204030204" pitchFamily="34" charset="0"/>
                <a:cs typeface="Calibri" panose="020F0502020204030204" pitchFamily="34" charset="0"/>
              </a:rPr>
              <a:t>	bin/</a:t>
            </a:r>
            <a:r>
              <a:rPr lang="en-US" sz="7200" dirty="0" err="1">
                <a:solidFill>
                  <a:schemeClr val="tx1"/>
                </a:solidFill>
                <a:latin typeface="Calibri" panose="020F0502020204030204" pitchFamily="34" charset="0"/>
                <a:cs typeface="Calibri" panose="020F0502020204030204" pitchFamily="34" charset="0"/>
              </a:rPr>
              <a:t>Pwebrecon.cgi?DB</a:t>
            </a:r>
            <a:r>
              <a:rPr lang="en-US" sz="7200" dirty="0">
                <a:solidFill>
                  <a:schemeClr val="tx1"/>
                </a:solidFill>
                <a:latin typeface="Calibri" panose="020F0502020204030204" pitchFamily="34" charset="0"/>
                <a:cs typeface="Calibri" panose="020F0502020204030204" pitchFamily="34" charset="0"/>
              </a:rPr>
              <a:t>=</a:t>
            </a:r>
            <a:r>
              <a:rPr lang="en-US" sz="7200" dirty="0" err="1">
                <a:solidFill>
                  <a:schemeClr val="tx1"/>
                </a:solidFill>
                <a:latin typeface="Calibri" panose="020F0502020204030204" pitchFamily="34" charset="0"/>
                <a:cs typeface="Calibri" panose="020F0502020204030204" pitchFamily="34" charset="0"/>
              </a:rPr>
              <a:t>local&amp;PAGE</a:t>
            </a:r>
            <a:r>
              <a:rPr lang="en-US" sz="7200" dirty="0">
                <a:solidFill>
                  <a:schemeClr val="tx1"/>
                </a:solidFill>
                <a:latin typeface="Calibri" panose="020F0502020204030204" pitchFamily="34" charset="0"/>
                <a:cs typeface="Calibri" panose="020F0502020204030204" pitchFamily="34" charset="0"/>
              </a:rPr>
              <a:t>=First.  </a:t>
            </a:r>
          </a:p>
          <a:p>
            <a:pPr lvl="1"/>
            <a:r>
              <a:rPr lang="en-US" sz="7200" dirty="0">
                <a:solidFill>
                  <a:schemeClr val="tx1"/>
                </a:solidFill>
                <a:latin typeface="Calibri" panose="020F0502020204030204" pitchFamily="34" charset="0"/>
                <a:cs typeface="Calibri" panose="020F0502020204030204" pitchFamily="34" charset="0"/>
              </a:rPr>
              <a:t>         	Accessed 19 September 2021. </a:t>
            </a:r>
          </a:p>
          <a:p>
            <a:endParaRPr lang="en-US" dirty="0"/>
          </a:p>
        </p:txBody>
      </p:sp>
    </p:spTree>
    <p:extLst>
      <p:ext uri="{BB962C8B-B14F-4D97-AF65-F5344CB8AC3E}">
        <p14:creationId xmlns:p14="http://schemas.microsoft.com/office/powerpoint/2010/main" val="355165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733A6A7-E7EE-42C5-88DE-B09D16B38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5" name="Group 54">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6" name="Straight Connector 55">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FE3B5B0-9598-734E-9A4F-D57285A015B9}"/>
              </a:ext>
            </a:extLst>
          </p:cNvPr>
          <p:cNvSpPr>
            <a:spLocks noGrp="1"/>
          </p:cNvSpPr>
          <p:nvPr>
            <p:ph type="ctrTitle"/>
          </p:nvPr>
        </p:nvSpPr>
        <p:spPr>
          <a:xfrm>
            <a:off x="453142" y="2954226"/>
            <a:ext cx="5555624" cy="2232199"/>
          </a:xfrm>
        </p:spPr>
        <p:txBody>
          <a:bodyPr anchor="t">
            <a:noAutofit/>
          </a:bodyPr>
          <a:lstStyle/>
          <a:p>
            <a:pPr algn="l"/>
            <a:r>
              <a:rPr lang="en-US" sz="3200" dirty="0"/>
              <a:t>Learn how to use the OPAC system so you can answer this question yourself. </a:t>
            </a:r>
          </a:p>
        </p:txBody>
      </p:sp>
      <p:sp>
        <p:nvSpPr>
          <p:cNvPr id="3" name="Subtitle 2">
            <a:extLst>
              <a:ext uri="{FF2B5EF4-FFF2-40B4-BE49-F238E27FC236}">
                <a16:creationId xmlns:a16="http://schemas.microsoft.com/office/drawing/2014/main" id="{954995E6-0319-A743-8E17-FB12DD532A10}"/>
              </a:ext>
            </a:extLst>
          </p:cNvPr>
          <p:cNvSpPr>
            <a:spLocks noGrp="1"/>
          </p:cNvSpPr>
          <p:nvPr>
            <p:ph type="subTitle" idx="1"/>
          </p:nvPr>
        </p:nvSpPr>
        <p:spPr>
          <a:xfrm>
            <a:off x="453142" y="725465"/>
            <a:ext cx="5555624" cy="2063925"/>
          </a:xfrm>
        </p:spPr>
        <p:txBody>
          <a:bodyPr anchor="b">
            <a:normAutofit/>
          </a:bodyPr>
          <a:lstStyle/>
          <a:p>
            <a:pPr algn="l"/>
            <a:r>
              <a:rPr lang="en-US" sz="3600" dirty="0">
                <a:solidFill>
                  <a:schemeClr val="tx1"/>
                </a:solidFill>
              </a:rPr>
              <a:t>”Mrs. Houston, do you have…?”</a:t>
            </a:r>
          </a:p>
        </p:txBody>
      </p:sp>
      <p:sp>
        <p:nvSpPr>
          <p:cNvPr id="86" name="Right Triangle 85">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3BF6E98-A8BA-7646-A143-119602A2EB37}"/>
              </a:ext>
            </a:extLst>
          </p:cNvPr>
          <p:cNvPicPr>
            <a:picLocks noChangeAspect="1"/>
          </p:cNvPicPr>
          <p:nvPr/>
        </p:nvPicPr>
        <p:blipFill rotWithShape="1">
          <a:blip r:embed="rId2"/>
          <a:srcRect r="1" b="12017"/>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420100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E3A8-407F-8D4D-91F7-7D28C979FC80}"/>
              </a:ext>
            </a:extLst>
          </p:cNvPr>
          <p:cNvSpPr>
            <a:spLocks noGrp="1"/>
          </p:cNvSpPr>
          <p:nvPr>
            <p:ph type="title"/>
          </p:nvPr>
        </p:nvSpPr>
        <p:spPr>
          <a:solidFill>
            <a:schemeClr val="accent5"/>
          </a:solidFill>
        </p:spPr>
        <p:txBody>
          <a:bodyPr>
            <a:normAutofit/>
          </a:bodyPr>
          <a:lstStyle/>
          <a:p>
            <a:r>
              <a:rPr lang="en-US" sz="7200" dirty="0">
                <a:solidFill>
                  <a:schemeClr val="tx1"/>
                </a:solidFill>
              </a:rPr>
              <a:t>1</a:t>
            </a:r>
            <a:r>
              <a:rPr lang="en-US" sz="7200" baseline="30000" dirty="0">
                <a:solidFill>
                  <a:schemeClr val="tx1"/>
                </a:solidFill>
              </a:rPr>
              <a:t>st</a:t>
            </a:r>
            <a:r>
              <a:rPr lang="en-US" sz="7200" dirty="0">
                <a:solidFill>
                  <a:schemeClr val="tx1"/>
                </a:solidFill>
              </a:rPr>
              <a:t> </a:t>
            </a:r>
          </a:p>
        </p:txBody>
      </p:sp>
      <p:sp>
        <p:nvSpPr>
          <p:cNvPr id="3" name="Content Placeholder 2">
            <a:extLst>
              <a:ext uri="{FF2B5EF4-FFF2-40B4-BE49-F238E27FC236}">
                <a16:creationId xmlns:a16="http://schemas.microsoft.com/office/drawing/2014/main" id="{03AE0D28-3E43-A547-A1E5-CC9B058EE144}"/>
              </a:ext>
            </a:extLst>
          </p:cNvPr>
          <p:cNvSpPr>
            <a:spLocks noGrp="1"/>
          </p:cNvSpPr>
          <p:nvPr>
            <p:ph idx="1"/>
          </p:nvPr>
        </p:nvSpPr>
        <p:spPr/>
        <p:txBody>
          <a:bodyPr/>
          <a:lstStyle/>
          <a:p>
            <a:pPr marL="0" indent="0">
              <a:buNone/>
            </a:pPr>
            <a:r>
              <a:rPr lang="en-US" dirty="0">
                <a:solidFill>
                  <a:schemeClr val="tx1"/>
                </a:solidFill>
              </a:rPr>
              <a:t>Grab a </a:t>
            </a:r>
            <a:r>
              <a:rPr lang="en-US" dirty="0">
                <a:solidFill>
                  <a:schemeClr val="accent5"/>
                </a:solidFill>
              </a:rPr>
              <a:t>Chromebook</a:t>
            </a:r>
            <a:r>
              <a:rPr lang="en-US" dirty="0">
                <a:solidFill>
                  <a:schemeClr val="tx1"/>
                </a:solidFill>
              </a:rPr>
              <a:t> and </a:t>
            </a:r>
            <a:r>
              <a:rPr lang="en-US" dirty="0">
                <a:solidFill>
                  <a:schemeClr val="accent5"/>
                </a:solidFill>
              </a:rPr>
              <a:t>log in</a:t>
            </a:r>
            <a:r>
              <a:rPr lang="en-US" dirty="0">
                <a:solidFill>
                  <a:schemeClr val="tx1"/>
                </a:solidFill>
              </a:rPr>
              <a:t>. </a:t>
            </a:r>
          </a:p>
          <a:p>
            <a:pPr marL="0" indent="0">
              <a:buNone/>
            </a:pPr>
            <a:r>
              <a:rPr lang="en-US" dirty="0">
                <a:solidFill>
                  <a:schemeClr val="tx1"/>
                </a:solidFill>
              </a:rPr>
              <a:t>Use your </a:t>
            </a:r>
            <a:r>
              <a:rPr lang="en-US" dirty="0">
                <a:solidFill>
                  <a:schemeClr val="accent5"/>
                </a:solidFill>
              </a:rPr>
              <a:t>email</a:t>
            </a:r>
            <a:r>
              <a:rPr lang="en-US" dirty="0">
                <a:solidFill>
                  <a:schemeClr val="tx1"/>
                </a:solidFill>
              </a:rPr>
              <a:t>: </a:t>
            </a:r>
            <a:r>
              <a:rPr lang="en-US" b="1" dirty="0">
                <a:solidFill>
                  <a:schemeClr val="tx1"/>
                </a:solidFill>
              </a:rPr>
              <a:t>[username]@</a:t>
            </a:r>
            <a:r>
              <a:rPr lang="en-US" b="1" dirty="0" err="1">
                <a:solidFill>
                  <a:schemeClr val="tx1"/>
                </a:solidFill>
              </a:rPr>
              <a:t>my.fcps.org</a:t>
            </a:r>
            <a:r>
              <a:rPr lang="en-US" b="1" dirty="0">
                <a:solidFill>
                  <a:schemeClr val="tx1"/>
                </a:solidFill>
              </a:rPr>
              <a:t> </a:t>
            </a:r>
            <a:r>
              <a:rPr lang="en-US" dirty="0">
                <a:solidFill>
                  <a:schemeClr val="tx1"/>
                </a:solidFill>
              </a:rPr>
              <a:t>and </a:t>
            </a:r>
            <a:r>
              <a:rPr lang="en-US" dirty="0">
                <a:solidFill>
                  <a:schemeClr val="accent5"/>
                </a:solidFill>
              </a:rPr>
              <a:t>password</a:t>
            </a:r>
            <a:r>
              <a:rPr lang="en-US" dirty="0">
                <a:solidFill>
                  <a:schemeClr val="tx1"/>
                </a:solidFill>
              </a:rPr>
              <a:t>: </a:t>
            </a:r>
            <a:r>
              <a:rPr lang="en-US" b="1" dirty="0">
                <a:solidFill>
                  <a:schemeClr val="tx1"/>
                </a:solidFill>
              </a:rPr>
              <a:t>[unique for each student].</a:t>
            </a:r>
          </a:p>
          <a:p>
            <a:pPr marL="0" indent="0">
              <a:buNone/>
            </a:pPr>
            <a:endParaRPr lang="en-US" dirty="0">
              <a:solidFill>
                <a:schemeClr val="tx1"/>
              </a:solidFill>
            </a:endParaRPr>
          </a:p>
          <a:p>
            <a:pPr marL="0" indent="0">
              <a:buNone/>
            </a:pPr>
            <a:r>
              <a:rPr lang="en-US" dirty="0">
                <a:solidFill>
                  <a:schemeClr val="tx1"/>
                </a:solidFill>
              </a:rPr>
              <a:t>If you don’t know your username or password, then ask Mrs. Houston or your classroom teacher. We are here to help.</a:t>
            </a:r>
          </a:p>
        </p:txBody>
      </p:sp>
    </p:spTree>
    <p:extLst>
      <p:ext uri="{BB962C8B-B14F-4D97-AF65-F5344CB8AC3E}">
        <p14:creationId xmlns:p14="http://schemas.microsoft.com/office/powerpoint/2010/main" val="276152474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E3A8-407F-8D4D-91F7-7D28C979FC80}"/>
              </a:ext>
            </a:extLst>
          </p:cNvPr>
          <p:cNvSpPr>
            <a:spLocks noGrp="1"/>
          </p:cNvSpPr>
          <p:nvPr>
            <p:ph type="title"/>
          </p:nvPr>
        </p:nvSpPr>
        <p:spPr>
          <a:solidFill>
            <a:schemeClr val="accent5"/>
          </a:solidFill>
        </p:spPr>
        <p:txBody>
          <a:bodyPr>
            <a:normAutofit/>
          </a:bodyPr>
          <a:lstStyle/>
          <a:p>
            <a:r>
              <a:rPr lang="en-US" sz="7200" dirty="0">
                <a:solidFill>
                  <a:schemeClr val="tx1"/>
                </a:solidFill>
              </a:rPr>
              <a:t>2</a:t>
            </a:r>
            <a:r>
              <a:rPr lang="en-US" sz="7200" baseline="30000" dirty="0">
                <a:solidFill>
                  <a:schemeClr val="tx1"/>
                </a:solidFill>
              </a:rPr>
              <a:t>nd</a:t>
            </a:r>
            <a:r>
              <a:rPr lang="en-US" sz="7200" dirty="0">
                <a:solidFill>
                  <a:schemeClr val="tx1"/>
                </a:solidFill>
              </a:rPr>
              <a:t> </a:t>
            </a:r>
          </a:p>
        </p:txBody>
      </p:sp>
      <p:sp>
        <p:nvSpPr>
          <p:cNvPr id="3" name="Content Placeholder 2">
            <a:extLst>
              <a:ext uri="{FF2B5EF4-FFF2-40B4-BE49-F238E27FC236}">
                <a16:creationId xmlns:a16="http://schemas.microsoft.com/office/drawing/2014/main" id="{03AE0D28-3E43-A547-A1E5-CC9B058EE144}"/>
              </a:ext>
            </a:extLst>
          </p:cNvPr>
          <p:cNvSpPr>
            <a:spLocks noGrp="1"/>
          </p:cNvSpPr>
          <p:nvPr>
            <p:ph idx="1"/>
          </p:nvPr>
        </p:nvSpPr>
        <p:spPr/>
        <p:txBody>
          <a:bodyPr/>
          <a:lstStyle/>
          <a:p>
            <a:pPr marL="0" indent="0">
              <a:buNone/>
            </a:pPr>
            <a:r>
              <a:rPr lang="en-US" dirty="0">
                <a:solidFill>
                  <a:schemeClr val="tx1"/>
                </a:solidFill>
              </a:rPr>
              <a:t>Go to the </a:t>
            </a:r>
            <a:r>
              <a:rPr lang="en-US" dirty="0">
                <a:solidFill>
                  <a:schemeClr val="accent5"/>
                </a:solidFill>
              </a:rPr>
              <a:t>Twin Ridge Elementary Library Media Center website</a:t>
            </a:r>
            <a:r>
              <a:rPr lang="en-US" dirty="0">
                <a:solidFill>
                  <a:schemeClr val="tx1"/>
                </a:solidFill>
              </a:rPr>
              <a:t>. It is bookmarked on your account for you. You can also access it here: </a:t>
            </a:r>
            <a:r>
              <a:rPr lang="en-US" dirty="0" err="1">
                <a:solidFill>
                  <a:schemeClr val="accent5"/>
                </a:solidFill>
              </a:rPr>
              <a:t>education.fcps.org</a:t>
            </a:r>
            <a:r>
              <a:rPr lang="en-US" dirty="0">
                <a:solidFill>
                  <a:schemeClr val="accent5"/>
                </a:solidFill>
              </a:rPr>
              <a:t>/</a:t>
            </a:r>
            <a:r>
              <a:rPr lang="en-US" dirty="0" err="1">
                <a:solidFill>
                  <a:schemeClr val="accent5"/>
                </a:solidFill>
              </a:rPr>
              <a:t>tres</a:t>
            </a:r>
            <a:r>
              <a:rPr lang="en-US" dirty="0">
                <a:solidFill>
                  <a:schemeClr val="accent5"/>
                </a:solidFill>
              </a:rPr>
              <a:t>/</a:t>
            </a:r>
            <a:r>
              <a:rPr lang="en-US" dirty="0" err="1">
                <a:solidFill>
                  <a:schemeClr val="accent5"/>
                </a:solidFill>
              </a:rPr>
              <a:t>mediacenter</a:t>
            </a:r>
            <a:r>
              <a:rPr lang="en-US" dirty="0">
                <a:solidFill>
                  <a:schemeClr val="accent5"/>
                </a:solidFill>
              </a:rPr>
              <a:t> </a:t>
            </a:r>
          </a:p>
        </p:txBody>
      </p:sp>
      <p:pic>
        <p:nvPicPr>
          <p:cNvPr id="4" name="Picture 3" descr="Graphical user interface&#10;&#10;Description automatically generated">
            <a:extLst>
              <a:ext uri="{FF2B5EF4-FFF2-40B4-BE49-F238E27FC236}">
                <a16:creationId xmlns:a16="http://schemas.microsoft.com/office/drawing/2014/main" id="{3BDE81E0-0AAE-1E4B-95D7-331ACEC3CAF9}"/>
              </a:ext>
            </a:extLst>
          </p:cNvPr>
          <p:cNvPicPr/>
          <p:nvPr/>
        </p:nvPicPr>
        <p:blipFill>
          <a:blip r:embed="rId3">
            <a:extLst>
              <a:ext uri="{28A0092B-C50C-407E-A947-70E740481C1C}">
                <a14:useLocalDpi xmlns:a14="http://schemas.microsoft.com/office/drawing/2010/main" val="0"/>
              </a:ext>
            </a:extLst>
          </a:blip>
          <a:stretch>
            <a:fillRect/>
          </a:stretch>
        </p:blipFill>
        <p:spPr>
          <a:xfrm>
            <a:off x="3261522" y="3429000"/>
            <a:ext cx="5010941" cy="3186112"/>
          </a:xfrm>
          <a:prstGeom prst="rect">
            <a:avLst/>
          </a:prstGeom>
        </p:spPr>
      </p:pic>
    </p:spTree>
    <p:extLst>
      <p:ext uri="{BB962C8B-B14F-4D97-AF65-F5344CB8AC3E}">
        <p14:creationId xmlns:p14="http://schemas.microsoft.com/office/powerpoint/2010/main" val="138376479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E3A8-407F-8D4D-91F7-7D28C979FC80}"/>
              </a:ext>
            </a:extLst>
          </p:cNvPr>
          <p:cNvSpPr>
            <a:spLocks noGrp="1"/>
          </p:cNvSpPr>
          <p:nvPr>
            <p:ph type="title"/>
          </p:nvPr>
        </p:nvSpPr>
        <p:spPr>
          <a:solidFill>
            <a:schemeClr val="accent5"/>
          </a:solidFill>
        </p:spPr>
        <p:txBody>
          <a:bodyPr>
            <a:normAutofit/>
          </a:bodyPr>
          <a:lstStyle/>
          <a:p>
            <a:r>
              <a:rPr lang="en-US" sz="7200" dirty="0">
                <a:solidFill>
                  <a:schemeClr val="tx1"/>
                </a:solidFill>
              </a:rPr>
              <a:t>3</a:t>
            </a:r>
            <a:r>
              <a:rPr lang="en-US" sz="7200" baseline="30000" dirty="0">
                <a:solidFill>
                  <a:schemeClr val="tx1"/>
                </a:solidFill>
              </a:rPr>
              <a:t>rd</a:t>
            </a:r>
            <a:r>
              <a:rPr lang="en-US" sz="7200" dirty="0">
                <a:solidFill>
                  <a:schemeClr val="tx1"/>
                </a:solidFill>
              </a:rPr>
              <a:t> </a:t>
            </a:r>
          </a:p>
        </p:txBody>
      </p:sp>
      <p:sp>
        <p:nvSpPr>
          <p:cNvPr id="3" name="Content Placeholder 2">
            <a:extLst>
              <a:ext uri="{FF2B5EF4-FFF2-40B4-BE49-F238E27FC236}">
                <a16:creationId xmlns:a16="http://schemas.microsoft.com/office/drawing/2014/main" id="{03AE0D28-3E43-A547-A1E5-CC9B058EE144}"/>
              </a:ext>
            </a:extLst>
          </p:cNvPr>
          <p:cNvSpPr>
            <a:spLocks noGrp="1"/>
          </p:cNvSpPr>
          <p:nvPr>
            <p:ph idx="1"/>
          </p:nvPr>
        </p:nvSpPr>
        <p:spPr/>
        <p:txBody>
          <a:bodyPr/>
          <a:lstStyle/>
          <a:p>
            <a:pPr marL="0" indent="0">
              <a:buNone/>
            </a:pPr>
            <a:r>
              <a:rPr lang="en-US" dirty="0">
                <a:solidFill>
                  <a:schemeClr val="tx1"/>
                </a:solidFill>
              </a:rPr>
              <a:t>Find the LS2 Kids on the website. It looks like this:</a:t>
            </a:r>
          </a:p>
        </p:txBody>
      </p:sp>
      <p:pic>
        <p:nvPicPr>
          <p:cNvPr id="5" name="Picture 4" descr="Graphical user interface&#10;&#10;Description automatically generated">
            <a:extLst>
              <a:ext uri="{FF2B5EF4-FFF2-40B4-BE49-F238E27FC236}">
                <a16:creationId xmlns:a16="http://schemas.microsoft.com/office/drawing/2014/main" id="{22669154-321B-3643-BAA0-B23D8D4A1595}"/>
              </a:ext>
            </a:extLst>
          </p:cNvPr>
          <p:cNvPicPr/>
          <p:nvPr/>
        </p:nvPicPr>
        <p:blipFill>
          <a:blip r:embed="rId3">
            <a:extLst>
              <a:ext uri="{28A0092B-C50C-407E-A947-70E740481C1C}">
                <a14:useLocalDpi xmlns:a14="http://schemas.microsoft.com/office/drawing/2010/main" val="0"/>
              </a:ext>
            </a:extLst>
          </a:blip>
          <a:stretch>
            <a:fillRect/>
          </a:stretch>
        </p:blipFill>
        <p:spPr>
          <a:xfrm>
            <a:off x="3973514" y="3061849"/>
            <a:ext cx="4641849" cy="250595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E975292F-6EF7-9748-870C-FA2A25FF20D5}"/>
              </a:ext>
            </a:extLst>
          </p:cNvPr>
          <p:cNvPicPr>
            <a:picLocks noChangeAspect="1"/>
          </p:cNvPicPr>
          <p:nvPr/>
        </p:nvPicPr>
        <p:blipFill>
          <a:blip r:embed="rId4"/>
          <a:stretch>
            <a:fillRect/>
          </a:stretch>
        </p:blipFill>
        <p:spPr>
          <a:xfrm>
            <a:off x="968325" y="3442494"/>
            <a:ext cx="1929034" cy="1368992"/>
          </a:xfrm>
          <a:prstGeom prst="rect">
            <a:avLst/>
          </a:prstGeom>
        </p:spPr>
      </p:pic>
    </p:spTree>
    <p:extLst>
      <p:ext uri="{BB962C8B-B14F-4D97-AF65-F5344CB8AC3E}">
        <p14:creationId xmlns:p14="http://schemas.microsoft.com/office/powerpoint/2010/main" val="41297234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E3A8-407F-8D4D-91F7-7D28C979FC80}"/>
              </a:ext>
            </a:extLst>
          </p:cNvPr>
          <p:cNvSpPr>
            <a:spLocks noGrp="1"/>
          </p:cNvSpPr>
          <p:nvPr>
            <p:ph type="title"/>
          </p:nvPr>
        </p:nvSpPr>
        <p:spPr>
          <a:solidFill>
            <a:schemeClr val="accent5"/>
          </a:solidFill>
        </p:spPr>
        <p:txBody>
          <a:bodyPr>
            <a:normAutofit/>
          </a:bodyPr>
          <a:lstStyle/>
          <a:p>
            <a:r>
              <a:rPr lang="en-US" sz="7200" dirty="0">
                <a:solidFill>
                  <a:schemeClr val="tx1"/>
                </a:solidFill>
              </a:rPr>
              <a:t>4</a:t>
            </a:r>
            <a:r>
              <a:rPr lang="en-US" sz="7200" baseline="30000" dirty="0">
                <a:solidFill>
                  <a:schemeClr val="tx1"/>
                </a:solidFill>
              </a:rPr>
              <a:t>th</a:t>
            </a:r>
            <a:r>
              <a:rPr lang="en-US" sz="7200" dirty="0">
                <a:solidFill>
                  <a:schemeClr val="tx1"/>
                </a:solidFill>
              </a:rPr>
              <a:t>  </a:t>
            </a:r>
          </a:p>
        </p:txBody>
      </p:sp>
      <p:pic>
        <p:nvPicPr>
          <p:cNvPr id="6" name="Content Placeholder 5" descr="Graphical user interface, application&#10;&#10;Description automatically generated">
            <a:extLst>
              <a:ext uri="{FF2B5EF4-FFF2-40B4-BE49-F238E27FC236}">
                <a16:creationId xmlns:a16="http://schemas.microsoft.com/office/drawing/2014/main" id="{74299F1F-53EE-AD4D-9A24-420D30323B42}"/>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83010" y="2596615"/>
            <a:ext cx="6625747" cy="3733006"/>
          </a:xfrm>
          <a:prstGeom prst="rect">
            <a:avLst/>
          </a:prstGeom>
        </p:spPr>
      </p:pic>
      <p:sp>
        <p:nvSpPr>
          <p:cNvPr id="7" name="TextBox 6">
            <a:extLst>
              <a:ext uri="{FF2B5EF4-FFF2-40B4-BE49-F238E27FC236}">
                <a16:creationId xmlns:a16="http://schemas.microsoft.com/office/drawing/2014/main" id="{1DE1DB89-13C7-354C-9CEE-B9426998BEFC}"/>
              </a:ext>
            </a:extLst>
          </p:cNvPr>
          <p:cNvSpPr txBox="1"/>
          <p:nvPr/>
        </p:nvSpPr>
        <p:spPr>
          <a:xfrm>
            <a:off x="457200" y="1871663"/>
            <a:ext cx="7500938" cy="523220"/>
          </a:xfrm>
          <a:prstGeom prst="rect">
            <a:avLst/>
          </a:prstGeom>
          <a:noFill/>
        </p:spPr>
        <p:txBody>
          <a:bodyPr wrap="square" rtlCol="0">
            <a:spAutoFit/>
          </a:bodyPr>
          <a:lstStyle/>
          <a:p>
            <a:r>
              <a:rPr lang="en-US" sz="2800" dirty="0"/>
              <a:t>You can look for a book in many ways:</a:t>
            </a:r>
          </a:p>
        </p:txBody>
      </p:sp>
      <p:sp>
        <p:nvSpPr>
          <p:cNvPr id="8" name="TextBox 7">
            <a:extLst>
              <a:ext uri="{FF2B5EF4-FFF2-40B4-BE49-F238E27FC236}">
                <a16:creationId xmlns:a16="http://schemas.microsoft.com/office/drawing/2014/main" id="{FC5D0582-19ED-AB4D-B5F4-90E9F550D780}"/>
              </a:ext>
            </a:extLst>
          </p:cNvPr>
          <p:cNvSpPr txBox="1"/>
          <p:nvPr/>
        </p:nvSpPr>
        <p:spPr>
          <a:xfrm>
            <a:off x="583243" y="2614394"/>
            <a:ext cx="2928938" cy="1107996"/>
          </a:xfrm>
          <a:prstGeom prst="rect">
            <a:avLst/>
          </a:prstGeom>
          <a:noFill/>
        </p:spPr>
        <p:txBody>
          <a:bodyPr wrap="square" rtlCol="0">
            <a:spAutoFit/>
          </a:bodyPr>
          <a:lstStyle/>
          <a:p>
            <a:r>
              <a:rPr lang="en-US" sz="2200" b="1" dirty="0"/>
              <a:t>Explore Categories </a:t>
            </a:r>
            <a:r>
              <a:rPr lang="en-US" sz="2200" dirty="0"/>
              <a:t>by clicking on a picture.</a:t>
            </a:r>
          </a:p>
        </p:txBody>
      </p:sp>
      <p:sp>
        <p:nvSpPr>
          <p:cNvPr id="9" name="TextBox 8">
            <a:extLst>
              <a:ext uri="{FF2B5EF4-FFF2-40B4-BE49-F238E27FC236}">
                <a16:creationId xmlns:a16="http://schemas.microsoft.com/office/drawing/2014/main" id="{5D6144F4-9D00-4C40-83A9-F0A0FDA7E2E9}"/>
              </a:ext>
            </a:extLst>
          </p:cNvPr>
          <p:cNvSpPr txBox="1"/>
          <p:nvPr/>
        </p:nvSpPr>
        <p:spPr>
          <a:xfrm>
            <a:off x="640393" y="4241557"/>
            <a:ext cx="2814638" cy="1446550"/>
          </a:xfrm>
          <a:prstGeom prst="rect">
            <a:avLst/>
          </a:prstGeom>
          <a:noFill/>
        </p:spPr>
        <p:txBody>
          <a:bodyPr wrap="square" rtlCol="0">
            <a:spAutoFit/>
          </a:bodyPr>
          <a:lstStyle/>
          <a:p>
            <a:r>
              <a:rPr lang="en-US" sz="2200" dirty="0"/>
              <a:t>Explore </a:t>
            </a:r>
            <a:r>
              <a:rPr lang="en-US" sz="2200" b="1" dirty="0"/>
              <a:t>Series &amp; Chapter Books</a:t>
            </a:r>
            <a:r>
              <a:rPr lang="en-US" sz="2200" dirty="0"/>
              <a:t> by clicking on this section. </a:t>
            </a:r>
          </a:p>
        </p:txBody>
      </p:sp>
      <p:cxnSp>
        <p:nvCxnSpPr>
          <p:cNvPr id="13" name="Straight Arrow Connector 12">
            <a:extLst>
              <a:ext uri="{FF2B5EF4-FFF2-40B4-BE49-F238E27FC236}">
                <a16:creationId xmlns:a16="http://schemas.microsoft.com/office/drawing/2014/main" id="{1C501631-3FF4-1C49-8DEA-D70C4492BD1E}"/>
              </a:ext>
            </a:extLst>
          </p:cNvPr>
          <p:cNvCxnSpPr>
            <a:cxnSpLocks/>
          </p:cNvCxnSpPr>
          <p:nvPr/>
        </p:nvCxnSpPr>
        <p:spPr>
          <a:xfrm>
            <a:off x="2814638" y="3320515"/>
            <a:ext cx="2628900" cy="76571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5B810B9-49DF-994D-AAC2-AA3F058A34D1}"/>
              </a:ext>
            </a:extLst>
          </p:cNvPr>
          <p:cNvCxnSpPr/>
          <p:nvPr/>
        </p:nvCxnSpPr>
        <p:spPr>
          <a:xfrm>
            <a:off x="2984425" y="5126968"/>
            <a:ext cx="3714750" cy="77152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60FDAC6-D086-924E-8B50-9E320182E172}"/>
              </a:ext>
            </a:extLst>
          </p:cNvPr>
          <p:cNvSpPr txBox="1"/>
          <p:nvPr/>
        </p:nvSpPr>
        <p:spPr>
          <a:xfrm>
            <a:off x="7958138" y="1871663"/>
            <a:ext cx="3429000" cy="769441"/>
          </a:xfrm>
          <a:prstGeom prst="rect">
            <a:avLst/>
          </a:prstGeom>
          <a:noFill/>
        </p:spPr>
        <p:txBody>
          <a:bodyPr wrap="square" rtlCol="0">
            <a:spAutoFit/>
          </a:bodyPr>
          <a:lstStyle/>
          <a:p>
            <a:r>
              <a:rPr lang="en-US" sz="2200" dirty="0"/>
              <a:t>You can use the </a:t>
            </a:r>
            <a:r>
              <a:rPr lang="en-US" sz="2200" b="1" dirty="0"/>
              <a:t>search bar</a:t>
            </a:r>
            <a:r>
              <a:rPr lang="en-US" sz="2200" dirty="0"/>
              <a:t>.</a:t>
            </a:r>
          </a:p>
        </p:txBody>
      </p:sp>
      <p:cxnSp>
        <p:nvCxnSpPr>
          <p:cNvPr id="21" name="Straight Arrow Connector 20">
            <a:extLst>
              <a:ext uri="{FF2B5EF4-FFF2-40B4-BE49-F238E27FC236}">
                <a16:creationId xmlns:a16="http://schemas.microsoft.com/office/drawing/2014/main" id="{0161AA44-A114-F54B-B64C-31A24CEC8046}"/>
              </a:ext>
            </a:extLst>
          </p:cNvPr>
          <p:cNvCxnSpPr/>
          <p:nvPr/>
        </p:nvCxnSpPr>
        <p:spPr>
          <a:xfrm flipH="1">
            <a:off x="8686800" y="2245609"/>
            <a:ext cx="1971675" cy="517842"/>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43132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E3A8-407F-8D4D-91F7-7D28C979FC80}"/>
              </a:ext>
            </a:extLst>
          </p:cNvPr>
          <p:cNvSpPr>
            <a:spLocks noGrp="1"/>
          </p:cNvSpPr>
          <p:nvPr>
            <p:ph type="title"/>
          </p:nvPr>
        </p:nvSpPr>
        <p:spPr>
          <a:solidFill>
            <a:schemeClr val="accent5"/>
          </a:solidFill>
        </p:spPr>
        <p:txBody>
          <a:bodyPr>
            <a:normAutofit/>
          </a:bodyPr>
          <a:lstStyle/>
          <a:p>
            <a:r>
              <a:rPr lang="en-US" sz="7200" dirty="0">
                <a:solidFill>
                  <a:schemeClr val="tx1"/>
                </a:solidFill>
              </a:rPr>
              <a:t>5</a:t>
            </a:r>
            <a:r>
              <a:rPr lang="en-US" sz="7200" baseline="30000" dirty="0">
                <a:solidFill>
                  <a:schemeClr val="tx1"/>
                </a:solidFill>
              </a:rPr>
              <a:t>th</a:t>
            </a:r>
            <a:r>
              <a:rPr lang="en-US" sz="7200" dirty="0">
                <a:solidFill>
                  <a:schemeClr val="tx1"/>
                </a:solidFill>
              </a:rPr>
              <a:t> </a:t>
            </a:r>
          </a:p>
        </p:txBody>
      </p:sp>
      <p:sp>
        <p:nvSpPr>
          <p:cNvPr id="7" name="TextBox 6">
            <a:extLst>
              <a:ext uri="{FF2B5EF4-FFF2-40B4-BE49-F238E27FC236}">
                <a16:creationId xmlns:a16="http://schemas.microsoft.com/office/drawing/2014/main" id="{1DE1DB89-13C7-354C-9CEE-B9426998BEFC}"/>
              </a:ext>
            </a:extLst>
          </p:cNvPr>
          <p:cNvSpPr txBox="1"/>
          <p:nvPr/>
        </p:nvSpPr>
        <p:spPr>
          <a:xfrm>
            <a:off x="378619" y="1844442"/>
            <a:ext cx="7500938" cy="954107"/>
          </a:xfrm>
          <a:prstGeom prst="rect">
            <a:avLst/>
          </a:prstGeom>
          <a:noFill/>
        </p:spPr>
        <p:txBody>
          <a:bodyPr wrap="square" rtlCol="0">
            <a:spAutoFit/>
          </a:bodyPr>
          <a:lstStyle/>
          <a:p>
            <a:r>
              <a:rPr lang="en-US" sz="2800" b="1" dirty="0"/>
              <a:t>Explore Categories </a:t>
            </a:r>
            <a:r>
              <a:rPr lang="en-US" sz="2800" dirty="0"/>
              <a:t>by using a Subject Search: </a:t>
            </a:r>
          </a:p>
        </p:txBody>
      </p:sp>
      <p:pic>
        <p:nvPicPr>
          <p:cNvPr id="14" name="Picture 13" descr="Graphical user interface, application&#10;&#10;Description automatically generated">
            <a:extLst>
              <a:ext uri="{FF2B5EF4-FFF2-40B4-BE49-F238E27FC236}">
                <a16:creationId xmlns:a16="http://schemas.microsoft.com/office/drawing/2014/main" id="{02526250-DC2B-B044-84C5-E63D54B9A07D}"/>
              </a:ext>
            </a:extLst>
          </p:cNvPr>
          <p:cNvPicPr/>
          <p:nvPr/>
        </p:nvPicPr>
        <p:blipFill>
          <a:blip r:embed="rId3">
            <a:extLst>
              <a:ext uri="{28A0092B-C50C-407E-A947-70E740481C1C}">
                <a14:useLocalDpi xmlns:a14="http://schemas.microsoft.com/office/drawing/2010/main" val="0"/>
              </a:ext>
            </a:extLst>
          </a:blip>
          <a:stretch>
            <a:fillRect/>
          </a:stretch>
        </p:blipFill>
        <p:spPr>
          <a:xfrm>
            <a:off x="7272653" y="4282604"/>
            <a:ext cx="3549331" cy="2010072"/>
          </a:xfrm>
          <a:prstGeom prst="rect">
            <a:avLst/>
          </a:prstGeom>
        </p:spPr>
      </p:pic>
      <p:sp>
        <p:nvSpPr>
          <p:cNvPr id="5" name="TextBox 4">
            <a:extLst>
              <a:ext uri="{FF2B5EF4-FFF2-40B4-BE49-F238E27FC236}">
                <a16:creationId xmlns:a16="http://schemas.microsoft.com/office/drawing/2014/main" id="{35C6DCD4-759D-2C48-8D50-1C06C8BBAED0}"/>
              </a:ext>
            </a:extLst>
          </p:cNvPr>
          <p:cNvSpPr txBox="1"/>
          <p:nvPr/>
        </p:nvSpPr>
        <p:spPr>
          <a:xfrm>
            <a:off x="2210093" y="2708403"/>
            <a:ext cx="4629151" cy="1107996"/>
          </a:xfrm>
          <a:prstGeom prst="rect">
            <a:avLst/>
          </a:prstGeom>
          <a:noFill/>
        </p:spPr>
        <p:txBody>
          <a:bodyPr wrap="square" rtlCol="0">
            <a:spAutoFit/>
          </a:bodyPr>
          <a:lstStyle/>
          <a:p>
            <a:r>
              <a:rPr lang="en-US" sz="2200" dirty="0"/>
              <a:t>You might want to learn about zebras. Click on the picture of a zebra. </a:t>
            </a:r>
          </a:p>
        </p:txBody>
      </p:sp>
      <p:pic>
        <p:nvPicPr>
          <p:cNvPr id="15" name="Picture 14" descr="A picture containing text, mammal&#10;&#10;Description automatically generated">
            <a:extLst>
              <a:ext uri="{FF2B5EF4-FFF2-40B4-BE49-F238E27FC236}">
                <a16:creationId xmlns:a16="http://schemas.microsoft.com/office/drawing/2014/main" id="{D18BD2B1-C58A-194A-A48D-26C263F6BE39}"/>
              </a:ext>
            </a:extLst>
          </p:cNvPr>
          <p:cNvPicPr/>
          <p:nvPr/>
        </p:nvPicPr>
        <p:blipFill>
          <a:blip r:embed="rId4">
            <a:extLst>
              <a:ext uri="{28A0092B-C50C-407E-A947-70E740481C1C}">
                <a14:useLocalDpi xmlns:a14="http://schemas.microsoft.com/office/drawing/2010/main" val="0"/>
              </a:ext>
            </a:extLst>
          </a:blip>
          <a:stretch>
            <a:fillRect/>
          </a:stretch>
        </p:blipFill>
        <p:spPr>
          <a:xfrm>
            <a:off x="7272653" y="2708403"/>
            <a:ext cx="877253" cy="954107"/>
          </a:xfrm>
          <a:prstGeom prst="rect">
            <a:avLst/>
          </a:prstGeom>
        </p:spPr>
      </p:pic>
      <p:sp>
        <p:nvSpPr>
          <p:cNvPr id="10" name="TextBox 9">
            <a:extLst>
              <a:ext uri="{FF2B5EF4-FFF2-40B4-BE49-F238E27FC236}">
                <a16:creationId xmlns:a16="http://schemas.microsoft.com/office/drawing/2014/main" id="{93065F58-6777-DE4E-B461-D9F967274B37}"/>
              </a:ext>
            </a:extLst>
          </p:cNvPr>
          <p:cNvSpPr txBox="1"/>
          <p:nvPr/>
        </p:nvSpPr>
        <p:spPr>
          <a:xfrm>
            <a:off x="2210093" y="4902919"/>
            <a:ext cx="4433573" cy="769441"/>
          </a:xfrm>
          <a:prstGeom prst="rect">
            <a:avLst/>
          </a:prstGeom>
          <a:noFill/>
        </p:spPr>
        <p:txBody>
          <a:bodyPr wrap="square" rtlCol="0">
            <a:spAutoFit/>
          </a:bodyPr>
          <a:lstStyle/>
          <a:p>
            <a:r>
              <a:rPr lang="en-US" sz="2200" dirty="0"/>
              <a:t>Then you will see the books we have on zebras. </a:t>
            </a:r>
          </a:p>
        </p:txBody>
      </p:sp>
    </p:spTree>
    <p:extLst>
      <p:ext uri="{BB962C8B-B14F-4D97-AF65-F5344CB8AC3E}">
        <p14:creationId xmlns:p14="http://schemas.microsoft.com/office/powerpoint/2010/main" val="31219520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E3A8-407F-8D4D-91F7-7D28C979FC80}"/>
              </a:ext>
            </a:extLst>
          </p:cNvPr>
          <p:cNvSpPr>
            <a:spLocks noGrp="1"/>
          </p:cNvSpPr>
          <p:nvPr>
            <p:ph type="title"/>
          </p:nvPr>
        </p:nvSpPr>
        <p:spPr>
          <a:solidFill>
            <a:schemeClr val="accent5"/>
          </a:solidFill>
        </p:spPr>
        <p:txBody>
          <a:bodyPr>
            <a:normAutofit/>
          </a:bodyPr>
          <a:lstStyle/>
          <a:p>
            <a:r>
              <a:rPr lang="en-US" sz="7200" dirty="0">
                <a:solidFill>
                  <a:schemeClr val="tx1"/>
                </a:solidFill>
              </a:rPr>
              <a:t>6</a:t>
            </a:r>
            <a:r>
              <a:rPr lang="en-US" sz="7200" baseline="30000" dirty="0">
                <a:solidFill>
                  <a:schemeClr val="tx1"/>
                </a:solidFill>
              </a:rPr>
              <a:t>th</a:t>
            </a:r>
            <a:r>
              <a:rPr lang="en-US" sz="7200" dirty="0">
                <a:solidFill>
                  <a:schemeClr val="tx1"/>
                </a:solidFill>
              </a:rPr>
              <a:t> </a:t>
            </a:r>
          </a:p>
        </p:txBody>
      </p:sp>
      <p:pic>
        <p:nvPicPr>
          <p:cNvPr id="8" name="Picture 7" descr="A screenshot of a cell phone&#10;&#10;Description automatically generated with low confidence">
            <a:extLst>
              <a:ext uri="{FF2B5EF4-FFF2-40B4-BE49-F238E27FC236}">
                <a16:creationId xmlns:a16="http://schemas.microsoft.com/office/drawing/2014/main" id="{2EE1A941-9759-3245-B3BF-C4A91DA6D2EC}"/>
              </a:ext>
            </a:extLst>
          </p:cNvPr>
          <p:cNvPicPr/>
          <p:nvPr/>
        </p:nvPicPr>
        <p:blipFill>
          <a:blip r:embed="rId3">
            <a:extLst>
              <a:ext uri="{28A0092B-C50C-407E-A947-70E740481C1C}">
                <a14:useLocalDpi xmlns:a14="http://schemas.microsoft.com/office/drawing/2010/main" val="0"/>
              </a:ext>
            </a:extLst>
          </a:blip>
          <a:stretch>
            <a:fillRect/>
          </a:stretch>
        </p:blipFill>
        <p:spPr>
          <a:xfrm>
            <a:off x="6905624" y="2129789"/>
            <a:ext cx="2909889" cy="3934461"/>
          </a:xfrm>
          <a:prstGeom prst="rect">
            <a:avLst/>
          </a:prstGeom>
        </p:spPr>
      </p:pic>
      <p:sp>
        <p:nvSpPr>
          <p:cNvPr id="3" name="TextBox 2">
            <a:extLst>
              <a:ext uri="{FF2B5EF4-FFF2-40B4-BE49-F238E27FC236}">
                <a16:creationId xmlns:a16="http://schemas.microsoft.com/office/drawing/2014/main" id="{0C8E2064-C177-AF41-B8DA-49C37804E09D}"/>
              </a:ext>
            </a:extLst>
          </p:cNvPr>
          <p:cNvSpPr txBox="1"/>
          <p:nvPr/>
        </p:nvSpPr>
        <p:spPr>
          <a:xfrm>
            <a:off x="3798644" y="1994800"/>
            <a:ext cx="2200275" cy="1015663"/>
          </a:xfrm>
          <a:prstGeom prst="rect">
            <a:avLst/>
          </a:prstGeom>
          <a:noFill/>
        </p:spPr>
        <p:txBody>
          <a:bodyPr wrap="square" rtlCol="0">
            <a:spAutoFit/>
          </a:bodyPr>
          <a:lstStyle/>
          <a:p>
            <a:r>
              <a:rPr lang="en-US" sz="2000" dirty="0"/>
              <a:t>This means the book is in our library. </a:t>
            </a:r>
          </a:p>
        </p:txBody>
      </p:sp>
      <p:cxnSp>
        <p:nvCxnSpPr>
          <p:cNvPr id="6" name="Straight Arrow Connector 5">
            <a:extLst>
              <a:ext uri="{FF2B5EF4-FFF2-40B4-BE49-F238E27FC236}">
                <a16:creationId xmlns:a16="http://schemas.microsoft.com/office/drawing/2014/main" id="{54478301-7C2B-F642-86E9-C776F4597705}"/>
              </a:ext>
            </a:extLst>
          </p:cNvPr>
          <p:cNvCxnSpPr/>
          <p:nvPr/>
        </p:nvCxnSpPr>
        <p:spPr>
          <a:xfrm>
            <a:off x="5643563" y="2386013"/>
            <a:ext cx="1500187"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C9F131A-E7A7-BB47-A67F-5617F3FB6FB8}"/>
              </a:ext>
            </a:extLst>
          </p:cNvPr>
          <p:cNvSpPr txBox="1"/>
          <p:nvPr/>
        </p:nvSpPr>
        <p:spPr>
          <a:xfrm>
            <a:off x="4107656" y="4118044"/>
            <a:ext cx="2286000" cy="707886"/>
          </a:xfrm>
          <a:prstGeom prst="rect">
            <a:avLst/>
          </a:prstGeom>
          <a:noFill/>
        </p:spPr>
        <p:txBody>
          <a:bodyPr wrap="square" rtlCol="0">
            <a:spAutoFit/>
          </a:bodyPr>
          <a:lstStyle/>
          <a:p>
            <a:r>
              <a:rPr lang="en-US" sz="2000" dirty="0"/>
              <a:t>It’s on the Animals bookshelf. </a:t>
            </a:r>
          </a:p>
        </p:txBody>
      </p:sp>
      <p:pic>
        <p:nvPicPr>
          <p:cNvPr id="13" name="Picture 12" descr="Icon&#10;&#10;Description automatically generated">
            <a:extLst>
              <a:ext uri="{FF2B5EF4-FFF2-40B4-BE49-F238E27FC236}">
                <a16:creationId xmlns:a16="http://schemas.microsoft.com/office/drawing/2014/main" id="{470A5E67-5DCF-144E-9D82-8D5EED9BCF36}"/>
              </a:ext>
            </a:extLst>
          </p:cNvPr>
          <p:cNvPicPr/>
          <p:nvPr/>
        </p:nvPicPr>
        <p:blipFill>
          <a:blip r:embed="rId4">
            <a:extLst>
              <a:ext uri="{28A0092B-C50C-407E-A947-70E740481C1C}">
                <a14:useLocalDpi xmlns:a14="http://schemas.microsoft.com/office/drawing/2010/main" val="0"/>
              </a:ext>
            </a:extLst>
          </a:blip>
          <a:stretch>
            <a:fillRect/>
          </a:stretch>
        </p:blipFill>
        <p:spPr>
          <a:xfrm>
            <a:off x="862697" y="2927801"/>
            <a:ext cx="1077433" cy="1325563"/>
          </a:xfrm>
          <a:prstGeom prst="rect">
            <a:avLst/>
          </a:prstGeom>
        </p:spPr>
      </p:pic>
      <p:pic>
        <p:nvPicPr>
          <p:cNvPr id="16" name="Picture 15" descr="A giraffe and a zebra&#10;&#10;Description automatically generated">
            <a:extLst>
              <a:ext uri="{FF2B5EF4-FFF2-40B4-BE49-F238E27FC236}">
                <a16:creationId xmlns:a16="http://schemas.microsoft.com/office/drawing/2014/main" id="{5BA136E5-9BC2-E54C-A149-480A122BB358}"/>
              </a:ext>
            </a:extLst>
          </p:cNvPr>
          <p:cNvPicPr/>
          <p:nvPr/>
        </p:nvPicPr>
        <p:blipFill>
          <a:blip r:embed="rId5">
            <a:extLst>
              <a:ext uri="{28A0092B-C50C-407E-A947-70E740481C1C}">
                <a14:useLocalDpi xmlns:a14="http://schemas.microsoft.com/office/drawing/2010/main" val="0"/>
              </a:ext>
            </a:extLst>
          </a:blip>
          <a:stretch>
            <a:fillRect/>
          </a:stretch>
        </p:blipFill>
        <p:spPr>
          <a:xfrm>
            <a:off x="508446" y="5058289"/>
            <a:ext cx="2286000" cy="1675131"/>
          </a:xfrm>
          <a:prstGeom prst="rect">
            <a:avLst/>
          </a:prstGeom>
        </p:spPr>
      </p:pic>
      <p:cxnSp>
        <p:nvCxnSpPr>
          <p:cNvPr id="12" name="Straight Arrow Connector 11">
            <a:extLst>
              <a:ext uri="{FF2B5EF4-FFF2-40B4-BE49-F238E27FC236}">
                <a16:creationId xmlns:a16="http://schemas.microsoft.com/office/drawing/2014/main" id="{CA1E9F88-D6F5-8946-9455-E96EA5014EA4}"/>
              </a:ext>
            </a:extLst>
          </p:cNvPr>
          <p:cNvCxnSpPr/>
          <p:nvPr/>
        </p:nvCxnSpPr>
        <p:spPr>
          <a:xfrm>
            <a:off x="5543550" y="4857750"/>
            <a:ext cx="2343150" cy="96938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B60BFB0-844E-0B4A-943B-0088A2E3032A}"/>
              </a:ext>
            </a:extLst>
          </p:cNvPr>
          <p:cNvSpPr txBox="1"/>
          <p:nvPr/>
        </p:nvSpPr>
        <p:spPr>
          <a:xfrm>
            <a:off x="412610" y="2148689"/>
            <a:ext cx="3104761" cy="707886"/>
          </a:xfrm>
          <a:prstGeom prst="rect">
            <a:avLst/>
          </a:prstGeom>
          <a:noFill/>
        </p:spPr>
        <p:txBody>
          <a:bodyPr wrap="none" rtlCol="0">
            <a:spAutoFit/>
          </a:bodyPr>
          <a:lstStyle/>
          <a:p>
            <a:r>
              <a:rPr lang="en-US" sz="2000" dirty="0"/>
              <a:t>Look for the Animal Paws</a:t>
            </a:r>
          </a:p>
          <a:p>
            <a:r>
              <a:rPr lang="en-US" sz="2000" dirty="0"/>
              <a:t>bookshelf:</a:t>
            </a:r>
          </a:p>
        </p:txBody>
      </p:sp>
      <p:sp>
        <p:nvSpPr>
          <p:cNvPr id="18" name="TextBox 17">
            <a:extLst>
              <a:ext uri="{FF2B5EF4-FFF2-40B4-BE49-F238E27FC236}">
                <a16:creationId xmlns:a16="http://schemas.microsoft.com/office/drawing/2014/main" id="{04A21BA1-E824-B246-89A1-DE5C723A9F18}"/>
              </a:ext>
            </a:extLst>
          </p:cNvPr>
          <p:cNvSpPr txBox="1"/>
          <p:nvPr/>
        </p:nvSpPr>
        <p:spPr>
          <a:xfrm>
            <a:off x="572830" y="4356654"/>
            <a:ext cx="2221616" cy="707886"/>
          </a:xfrm>
          <a:prstGeom prst="rect">
            <a:avLst/>
          </a:prstGeom>
          <a:noFill/>
        </p:spPr>
        <p:txBody>
          <a:bodyPr wrap="square" rtlCol="0">
            <a:spAutoFit/>
          </a:bodyPr>
          <a:lstStyle/>
          <a:p>
            <a:r>
              <a:rPr lang="en-US" sz="2000" dirty="0"/>
              <a:t>Look for this shelf tag:</a:t>
            </a:r>
          </a:p>
        </p:txBody>
      </p:sp>
    </p:spTree>
    <p:extLst>
      <p:ext uri="{BB962C8B-B14F-4D97-AF65-F5344CB8AC3E}">
        <p14:creationId xmlns:p14="http://schemas.microsoft.com/office/powerpoint/2010/main" val="81316352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E3A8-407F-8D4D-91F7-7D28C979FC80}"/>
              </a:ext>
            </a:extLst>
          </p:cNvPr>
          <p:cNvSpPr>
            <a:spLocks noGrp="1"/>
          </p:cNvSpPr>
          <p:nvPr>
            <p:ph type="title"/>
          </p:nvPr>
        </p:nvSpPr>
        <p:spPr>
          <a:solidFill>
            <a:schemeClr val="accent5"/>
          </a:solidFill>
        </p:spPr>
        <p:txBody>
          <a:bodyPr>
            <a:normAutofit/>
          </a:bodyPr>
          <a:lstStyle/>
          <a:p>
            <a:r>
              <a:rPr lang="en-US" sz="7200" dirty="0">
                <a:solidFill>
                  <a:schemeClr val="tx1"/>
                </a:solidFill>
              </a:rPr>
              <a:t>7</a:t>
            </a:r>
            <a:r>
              <a:rPr lang="en-US" sz="7200" baseline="30000" dirty="0">
                <a:solidFill>
                  <a:schemeClr val="tx1"/>
                </a:solidFill>
              </a:rPr>
              <a:t>th</a:t>
            </a:r>
            <a:r>
              <a:rPr lang="en-US" sz="7200" dirty="0">
                <a:solidFill>
                  <a:schemeClr val="tx1"/>
                </a:solidFill>
              </a:rPr>
              <a:t> </a:t>
            </a:r>
          </a:p>
        </p:txBody>
      </p:sp>
      <p:pic>
        <p:nvPicPr>
          <p:cNvPr id="13" name="Picture 12" descr="Graphical user interface, application&#10;&#10;Description automatically generated">
            <a:extLst>
              <a:ext uri="{FF2B5EF4-FFF2-40B4-BE49-F238E27FC236}">
                <a16:creationId xmlns:a16="http://schemas.microsoft.com/office/drawing/2014/main" id="{77D6AD52-1938-4748-B50F-1DFC9F636309}"/>
              </a:ext>
            </a:extLst>
          </p:cNvPr>
          <p:cNvPicPr>
            <a:picLocks noChangeAspect="1"/>
          </p:cNvPicPr>
          <p:nvPr/>
        </p:nvPicPr>
        <p:blipFill>
          <a:blip r:embed="rId3"/>
          <a:stretch>
            <a:fillRect/>
          </a:stretch>
        </p:blipFill>
        <p:spPr>
          <a:xfrm>
            <a:off x="3307113" y="1286151"/>
            <a:ext cx="6979887" cy="5314674"/>
          </a:xfrm>
          <a:prstGeom prst="rect">
            <a:avLst/>
          </a:prstGeom>
        </p:spPr>
      </p:pic>
      <p:sp>
        <p:nvSpPr>
          <p:cNvPr id="16" name="TextBox 15">
            <a:extLst>
              <a:ext uri="{FF2B5EF4-FFF2-40B4-BE49-F238E27FC236}">
                <a16:creationId xmlns:a16="http://schemas.microsoft.com/office/drawing/2014/main" id="{1D83BC99-AD40-A94E-95F7-3AB782469660}"/>
              </a:ext>
            </a:extLst>
          </p:cNvPr>
          <p:cNvSpPr txBox="1"/>
          <p:nvPr/>
        </p:nvSpPr>
        <p:spPr>
          <a:xfrm>
            <a:off x="457200" y="2928938"/>
            <a:ext cx="2628900" cy="1107996"/>
          </a:xfrm>
          <a:prstGeom prst="rect">
            <a:avLst/>
          </a:prstGeom>
          <a:noFill/>
        </p:spPr>
        <p:txBody>
          <a:bodyPr wrap="square" rtlCol="0">
            <a:spAutoFit/>
          </a:bodyPr>
          <a:lstStyle/>
          <a:p>
            <a:r>
              <a:rPr lang="en-US" sz="2200" dirty="0"/>
              <a:t>Library of Congress Search Headings</a:t>
            </a:r>
          </a:p>
        </p:txBody>
      </p:sp>
      <p:cxnSp>
        <p:nvCxnSpPr>
          <p:cNvPr id="18" name="Straight Arrow Connector 17">
            <a:extLst>
              <a:ext uri="{FF2B5EF4-FFF2-40B4-BE49-F238E27FC236}">
                <a16:creationId xmlns:a16="http://schemas.microsoft.com/office/drawing/2014/main" id="{9BC01D17-D1F7-074E-A03E-21A05261B2BB}"/>
              </a:ext>
            </a:extLst>
          </p:cNvPr>
          <p:cNvCxnSpPr/>
          <p:nvPr/>
        </p:nvCxnSpPr>
        <p:spPr>
          <a:xfrm>
            <a:off x="1905000" y="4143375"/>
            <a:ext cx="3167063" cy="188595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31731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SineVTI">
  <a:themeElements>
    <a:clrScheme name="AnalogousFromDarkSeedLeftStep">
      <a:dk1>
        <a:srgbClr val="000000"/>
      </a:dk1>
      <a:lt1>
        <a:srgbClr val="FFFFFF"/>
      </a:lt1>
      <a:dk2>
        <a:srgbClr val="27311C"/>
      </a:dk2>
      <a:lt2>
        <a:srgbClr val="F2F0F3"/>
      </a:lt2>
      <a:accent1>
        <a:srgbClr val="58B420"/>
      </a:accent1>
      <a:accent2>
        <a:srgbClr val="8EAD13"/>
      </a:accent2>
      <a:accent3>
        <a:srgbClr val="BE9D22"/>
      </a:accent3>
      <a:accent4>
        <a:srgbClr val="D55D17"/>
      </a:accent4>
      <a:accent5>
        <a:srgbClr val="E72932"/>
      </a:accent5>
      <a:accent6>
        <a:srgbClr val="D5176F"/>
      </a:accent6>
      <a:hlink>
        <a:srgbClr val="C15546"/>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ppt/theme/themeOverride1.xml><?xml version="1.0" encoding="utf-8"?>
<a:themeOverride xmlns:a="http://schemas.openxmlformats.org/drawingml/2006/main">
  <a:clrScheme name="AnalogousFromDarkSeedLeftStep">
    <a:dk1>
      <a:srgbClr val="000000"/>
    </a:dk1>
    <a:lt1>
      <a:srgbClr val="FFFFFF"/>
    </a:lt1>
    <a:dk2>
      <a:srgbClr val="27311C"/>
    </a:dk2>
    <a:lt2>
      <a:srgbClr val="F2F0F3"/>
    </a:lt2>
    <a:accent1>
      <a:srgbClr val="58B420"/>
    </a:accent1>
    <a:accent2>
      <a:srgbClr val="8EAD13"/>
    </a:accent2>
    <a:accent3>
      <a:srgbClr val="BE9D22"/>
    </a:accent3>
    <a:accent4>
      <a:srgbClr val="D55D17"/>
    </a:accent4>
    <a:accent5>
      <a:srgbClr val="E72932"/>
    </a:accent5>
    <a:accent6>
      <a:srgbClr val="D5176F"/>
    </a:accent6>
    <a:hlink>
      <a:srgbClr val="C15546"/>
    </a:hlink>
    <a:folHlink>
      <a:srgbClr val="7F7F7F"/>
    </a:folHlink>
  </a:clrScheme>
</a:themeOverride>
</file>

<file path=ppt/theme/themeOverride10.xml><?xml version="1.0" encoding="utf-8"?>
<a:themeOverride xmlns:a="http://schemas.openxmlformats.org/drawingml/2006/main">
  <a:clrScheme name="AnalogousFromDarkSeedLeftStep">
    <a:dk1>
      <a:srgbClr val="000000"/>
    </a:dk1>
    <a:lt1>
      <a:srgbClr val="FFFFFF"/>
    </a:lt1>
    <a:dk2>
      <a:srgbClr val="27311C"/>
    </a:dk2>
    <a:lt2>
      <a:srgbClr val="F2F0F3"/>
    </a:lt2>
    <a:accent1>
      <a:srgbClr val="58B420"/>
    </a:accent1>
    <a:accent2>
      <a:srgbClr val="8EAD13"/>
    </a:accent2>
    <a:accent3>
      <a:srgbClr val="BE9D22"/>
    </a:accent3>
    <a:accent4>
      <a:srgbClr val="D55D17"/>
    </a:accent4>
    <a:accent5>
      <a:srgbClr val="E72932"/>
    </a:accent5>
    <a:accent6>
      <a:srgbClr val="D5176F"/>
    </a:accent6>
    <a:hlink>
      <a:srgbClr val="C15546"/>
    </a:hlink>
    <a:folHlink>
      <a:srgbClr val="7F7F7F"/>
    </a:folHlink>
  </a:clrScheme>
</a:themeOverride>
</file>

<file path=ppt/theme/themeOverride11.xml><?xml version="1.0" encoding="utf-8"?>
<a:themeOverride xmlns:a="http://schemas.openxmlformats.org/drawingml/2006/main">
  <a:clrScheme name="AnalogousFromDarkSeedLeftStep">
    <a:dk1>
      <a:srgbClr val="000000"/>
    </a:dk1>
    <a:lt1>
      <a:srgbClr val="FFFFFF"/>
    </a:lt1>
    <a:dk2>
      <a:srgbClr val="27311C"/>
    </a:dk2>
    <a:lt2>
      <a:srgbClr val="F2F0F3"/>
    </a:lt2>
    <a:accent1>
      <a:srgbClr val="58B420"/>
    </a:accent1>
    <a:accent2>
      <a:srgbClr val="8EAD13"/>
    </a:accent2>
    <a:accent3>
      <a:srgbClr val="BE9D22"/>
    </a:accent3>
    <a:accent4>
      <a:srgbClr val="D55D17"/>
    </a:accent4>
    <a:accent5>
      <a:srgbClr val="E72932"/>
    </a:accent5>
    <a:accent6>
      <a:srgbClr val="D5176F"/>
    </a:accent6>
    <a:hlink>
      <a:srgbClr val="C15546"/>
    </a:hlink>
    <a:folHlink>
      <a:srgbClr val="7F7F7F"/>
    </a:folHlink>
  </a:clrScheme>
</a:themeOverride>
</file>

<file path=ppt/theme/themeOverride2.xml><?xml version="1.0" encoding="utf-8"?>
<a:themeOverride xmlns:a="http://schemas.openxmlformats.org/drawingml/2006/main">
  <a:clrScheme name="AnalogousFromDarkSeedLeftStep">
    <a:dk1>
      <a:srgbClr val="000000"/>
    </a:dk1>
    <a:lt1>
      <a:srgbClr val="FFFFFF"/>
    </a:lt1>
    <a:dk2>
      <a:srgbClr val="27311C"/>
    </a:dk2>
    <a:lt2>
      <a:srgbClr val="F2F0F3"/>
    </a:lt2>
    <a:accent1>
      <a:srgbClr val="58B420"/>
    </a:accent1>
    <a:accent2>
      <a:srgbClr val="8EAD13"/>
    </a:accent2>
    <a:accent3>
      <a:srgbClr val="BE9D22"/>
    </a:accent3>
    <a:accent4>
      <a:srgbClr val="D55D17"/>
    </a:accent4>
    <a:accent5>
      <a:srgbClr val="E72932"/>
    </a:accent5>
    <a:accent6>
      <a:srgbClr val="D5176F"/>
    </a:accent6>
    <a:hlink>
      <a:srgbClr val="C15546"/>
    </a:hlink>
    <a:folHlink>
      <a:srgbClr val="7F7F7F"/>
    </a:folHlink>
  </a:clrScheme>
</a:themeOverride>
</file>

<file path=ppt/theme/themeOverride3.xml><?xml version="1.0" encoding="utf-8"?>
<a:themeOverride xmlns:a="http://schemas.openxmlformats.org/drawingml/2006/main">
  <a:clrScheme name="AnalogousFromDarkSeedLeftStep">
    <a:dk1>
      <a:srgbClr val="000000"/>
    </a:dk1>
    <a:lt1>
      <a:srgbClr val="FFFFFF"/>
    </a:lt1>
    <a:dk2>
      <a:srgbClr val="27311C"/>
    </a:dk2>
    <a:lt2>
      <a:srgbClr val="F2F0F3"/>
    </a:lt2>
    <a:accent1>
      <a:srgbClr val="58B420"/>
    </a:accent1>
    <a:accent2>
      <a:srgbClr val="8EAD13"/>
    </a:accent2>
    <a:accent3>
      <a:srgbClr val="BE9D22"/>
    </a:accent3>
    <a:accent4>
      <a:srgbClr val="D55D17"/>
    </a:accent4>
    <a:accent5>
      <a:srgbClr val="E72932"/>
    </a:accent5>
    <a:accent6>
      <a:srgbClr val="D5176F"/>
    </a:accent6>
    <a:hlink>
      <a:srgbClr val="C15546"/>
    </a:hlink>
    <a:folHlink>
      <a:srgbClr val="7F7F7F"/>
    </a:folHlink>
  </a:clrScheme>
</a:themeOverride>
</file>

<file path=ppt/theme/themeOverride4.xml><?xml version="1.0" encoding="utf-8"?>
<a:themeOverride xmlns:a="http://schemas.openxmlformats.org/drawingml/2006/main">
  <a:clrScheme name="AnalogousFromDarkSeedLeftStep">
    <a:dk1>
      <a:srgbClr val="000000"/>
    </a:dk1>
    <a:lt1>
      <a:srgbClr val="FFFFFF"/>
    </a:lt1>
    <a:dk2>
      <a:srgbClr val="27311C"/>
    </a:dk2>
    <a:lt2>
      <a:srgbClr val="F2F0F3"/>
    </a:lt2>
    <a:accent1>
      <a:srgbClr val="58B420"/>
    </a:accent1>
    <a:accent2>
      <a:srgbClr val="8EAD13"/>
    </a:accent2>
    <a:accent3>
      <a:srgbClr val="BE9D22"/>
    </a:accent3>
    <a:accent4>
      <a:srgbClr val="D55D17"/>
    </a:accent4>
    <a:accent5>
      <a:srgbClr val="E72932"/>
    </a:accent5>
    <a:accent6>
      <a:srgbClr val="D5176F"/>
    </a:accent6>
    <a:hlink>
      <a:srgbClr val="C15546"/>
    </a:hlink>
    <a:folHlink>
      <a:srgbClr val="7F7F7F"/>
    </a:folHlink>
  </a:clrScheme>
</a:themeOverride>
</file>

<file path=ppt/theme/themeOverride5.xml><?xml version="1.0" encoding="utf-8"?>
<a:themeOverride xmlns:a="http://schemas.openxmlformats.org/drawingml/2006/main">
  <a:clrScheme name="AnalogousFromDarkSeedLeftStep">
    <a:dk1>
      <a:srgbClr val="000000"/>
    </a:dk1>
    <a:lt1>
      <a:srgbClr val="FFFFFF"/>
    </a:lt1>
    <a:dk2>
      <a:srgbClr val="27311C"/>
    </a:dk2>
    <a:lt2>
      <a:srgbClr val="F2F0F3"/>
    </a:lt2>
    <a:accent1>
      <a:srgbClr val="58B420"/>
    </a:accent1>
    <a:accent2>
      <a:srgbClr val="8EAD13"/>
    </a:accent2>
    <a:accent3>
      <a:srgbClr val="BE9D22"/>
    </a:accent3>
    <a:accent4>
      <a:srgbClr val="D55D17"/>
    </a:accent4>
    <a:accent5>
      <a:srgbClr val="E72932"/>
    </a:accent5>
    <a:accent6>
      <a:srgbClr val="D5176F"/>
    </a:accent6>
    <a:hlink>
      <a:srgbClr val="C15546"/>
    </a:hlink>
    <a:folHlink>
      <a:srgbClr val="7F7F7F"/>
    </a:folHlink>
  </a:clrScheme>
</a:themeOverride>
</file>

<file path=ppt/theme/themeOverride6.xml><?xml version="1.0" encoding="utf-8"?>
<a:themeOverride xmlns:a="http://schemas.openxmlformats.org/drawingml/2006/main">
  <a:clrScheme name="AnalogousFromDarkSeedLeftStep">
    <a:dk1>
      <a:srgbClr val="000000"/>
    </a:dk1>
    <a:lt1>
      <a:srgbClr val="FFFFFF"/>
    </a:lt1>
    <a:dk2>
      <a:srgbClr val="27311C"/>
    </a:dk2>
    <a:lt2>
      <a:srgbClr val="F2F0F3"/>
    </a:lt2>
    <a:accent1>
      <a:srgbClr val="58B420"/>
    </a:accent1>
    <a:accent2>
      <a:srgbClr val="8EAD13"/>
    </a:accent2>
    <a:accent3>
      <a:srgbClr val="BE9D22"/>
    </a:accent3>
    <a:accent4>
      <a:srgbClr val="D55D17"/>
    </a:accent4>
    <a:accent5>
      <a:srgbClr val="E72932"/>
    </a:accent5>
    <a:accent6>
      <a:srgbClr val="D5176F"/>
    </a:accent6>
    <a:hlink>
      <a:srgbClr val="C15546"/>
    </a:hlink>
    <a:folHlink>
      <a:srgbClr val="7F7F7F"/>
    </a:folHlink>
  </a:clrScheme>
</a:themeOverride>
</file>

<file path=ppt/theme/themeOverride7.xml><?xml version="1.0" encoding="utf-8"?>
<a:themeOverride xmlns:a="http://schemas.openxmlformats.org/drawingml/2006/main">
  <a:clrScheme name="AnalogousFromDarkSeedLeftStep">
    <a:dk1>
      <a:srgbClr val="000000"/>
    </a:dk1>
    <a:lt1>
      <a:srgbClr val="FFFFFF"/>
    </a:lt1>
    <a:dk2>
      <a:srgbClr val="27311C"/>
    </a:dk2>
    <a:lt2>
      <a:srgbClr val="F2F0F3"/>
    </a:lt2>
    <a:accent1>
      <a:srgbClr val="58B420"/>
    </a:accent1>
    <a:accent2>
      <a:srgbClr val="8EAD13"/>
    </a:accent2>
    <a:accent3>
      <a:srgbClr val="BE9D22"/>
    </a:accent3>
    <a:accent4>
      <a:srgbClr val="D55D17"/>
    </a:accent4>
    <a:accent5>
      <a:srgbClr val="E72932"/>
    </a:accent5>
    <a:accent6>
      <a:srgbClr val="D5176F"/>
    </a:accent6>
    <a:hlink>
      <a:srgbClr val="C15546"/>
    </a:hlink>
    <a:folHlink>
      <a:srgbClr val="7F7F7F"/>
    </a:folHlink>
  </a:clrScheme>
</a:themeOverride>
</file>

<file path=ppt/theme/themeOverride8.xml><?xml version="1.0" encoding="utf-8"?>
<a:themeOverride xmlns:a="http://schemas.openxmlformats.org/drawingml/2006/main">
  <a:clrScheme name="AnalogousFromDarkSeedLeftStep">
    <a:dk1>
      <a:srgbClr val="000000"/>
    </a:dk1>
    <a:lt1>
      <a:srgbClr val="FFFFFF"/>
    </a:lt1>
    <a:dk2>
      <a:srgbClr val="27311C"/>
    </a:dk2>
    <a:lt2>
      <a:srgbClr val="F2F0F3"/>
    </a:lt2>
    <a:accent1>
      <a:srgbClr val="58B420"/>
    </a:accent1>
    <a:accent2>
      <a:srgbClr val="8EAD13"/>
    </a:accent2>
    <a:accent3>
      <a:srgbClr val="BE9D22"/>
    </a:accent3>
    <a:accent4>
      <a:srgbClr val="D55D17"/>
    </a:accent4>
    <a:accent5>
      <a:srgbClr val="E72932"/>
    </a:accent5>
    <a:accent6>
      <a:srgbClr val="D5176F"/>
    </a:accent6>
    <a:hlink>
      <a:srgbClr val="C15546"/>
    </a:hlink>
    <a:folHlink>
      <a:srgbClr val="7F7F7F"/>
    </a:folHlink>
  </a:clrScheme>
</a:themeOverride>
</file>

<file path=ppt/theme/themeOverride9.xml><?xml version="1.0" encoding="utf-8"?>
<a:themeOverride xmlns:a="http://schemas.openxmlformats.org/drawingml/2006/main">
  <a:clrScheme name="AnalogousFromDarkSeedLeftStep">
    <a:dk1>
      <a:srgbClr val="000000"/>
    </a:dk1>
    <a:lt1>
      <a:srgbClr val="FFFFFF"/>
    </a:lt1>
    <a:dk2>
      <a:srgbClr val="27311C"/>
    </a:dk2>
    <a:lt2>
      <a:srgbClr val="F2F0F3"/>
    </a:lt2>
    <a:accent1>
      <a:srgbClr val="58B420"/>
    </a:accent1>
    <a:accent2>
      <a:srgbClr val="8EAD13"/>
    </a:accent2>
    <a:accent3>
      <a:srgbClr val="BE9D22"/>
    </a:accent3>
    <a:accent4>
      <a:srgbClr val="D55D17"/>
    </a:accent4>
    <a:accent5>
      <a:srgbClr val="E72932"/>
    </a:accent5>
    <a:accent6>
      <a:srgbClr val="D5176F"/>
    </a:accent6>
    <a:hlink>
      <a:srgbClr val="C15546"/>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
  <TotalTime>206</TotalTime>
  <Words>683</Words>
  <Application>Microsoft Macintosh PowerPoint</Application>
  <PresentationFormat>Widescreen</PresentationFormat>
  <Paragraphs>80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 Next LT Pro</vt:lpstr>
      <vt:lpstr>Calibri</vt:lpstr>
      <vt:lpstr>Posterama</vt:lpstr>
      <vt:lpstr>SineVTI</vt:lpstr>
      <vt:lpstr>PowerPoint Presentation</vt:lpstr>
      <vt:lpstr>Learn how to use the OPAC system so you can answer this question yourself. </vt:lpstr>
      <vt:lpstr>1st </vt:lpstr>
      <vt:lpstr>2nd </vt:lpstr>
      <vt:lpstr>3rd </vt:lpstr>
      <vt:lpstr>4th  </vt:lpstr>
      <vt:lpstr>5th </vt:lpstr>
      <vt:lpstr>6th </vt:lpstr>
      <vt:lpstr>7th </vt:lpstr>
      <vt:lpstr>Explore more TRES books</vt:lpstr>
      <vt:lpstr>8th </vt:lpstr>
      <vt:lpstr>9th </vt:lpstr>
      <vt:lpstr> 10th </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how to use the OPAC system so you can answer this question yourself. </dc:title>
  <dc:creator>Maria Houston</dc:creator>
  <cp:lastModifiedBy>Maria Houston</cp:lastModifiedBy>
  <cp:revision>16</cp:revision>
  <dcterms:created xsi:type="dcterms:W3CDTF">2021-09-18T14:39:12Z</dcterms:created>
  <dcterms:modified xsi:type="dcterms:W3CDTF">2021-09-19T21:06:19Z</dcterms:modified>
</cp:coreProperties>
</file>